
<file path=[Content_Types].xml><?xml version="1.0" encoding="utf-8"?>
<Types xmlns="http://schemas.openxmlformats.org/package/2006/content-types">
  <Default Extension="emf" ContentType="image/x-emf"/>
  <Default Extension="flv" ContentType="video/x-flv"/>
  <Default Extension="gif" ContentType="image/gi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26"/>
  </p:notesMasterIdLst>
  <p:sldIdLst>
    <p:sldId id="256" r:id="rId2"/>
    <p:sldId id="279"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defaultText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5000" autoAdjust="0"/>
    <p:restoredTop sz="94660"/>
  </p:normalViewPr>
  <p:slideViewPr>
    <p:cSldViewPr snapToGrid="0">
      <p:cViewPr varScale="1">
        <p:scale>
          <a:sx n="85" d="100"/>
          <a:sy n="85" d="100"/>
        </p:scale>
        <p:origin x="590"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8788"/>
          </a:xfrm>
          <a:prstGeom prst="rect">
            <a:avLst/>
          </a:prstGeom>
        </p:spPr>
        <p:txBody>
          <a:bodyPr vert="horz" lIns="91440" tIns="45720" rIns="91440" bIns="45720" rtlCol="1"/>
          <a:lstStyle>
            <a:lvl1pPr algn="l">
              <a:defRPr sz="1200"/>
            </a:lvl1pPr>
          </a:lstStyle>
          <a:p>
            <a:endParaRPr lang="en-US"/>
          </a:p>
        </p:txBody>
      </p:sp>
      <p:sp>
        <p:nvSpPr>
          <p:cNvPr id="3" name="عنصر نائب للتاريخ 2"/>
          <p:cNvSpPr>
            <a:spLocks noGrp="1"/>
          </p:cNvSpPr>
          <p:nvPr>
            <p:ph type="dt" idx="1"/>
          </p:nvPr>
        </p:nvSpPr>
        <p:spPr>
          <a:xfrm>
            <a:off x="1588" y="0"/>
            <a:ext cx="2971800" cy="458788"/>
          </a:xfrm>
          <a:prstGeom prst="rect">
            <a:avLst/>
          </a:prstGeom>
        </p:spPr>
        <p:txBody>
          <a:bodyPr vert="horz" lIns="91440" tIns="45720" rIns="91440" bIns="45720" rtlCol="1"/>
          <a:lstStyle>
            <a:lvl1pPr algn="r">
              <a:defRPr sz="1200"/>
            </a:lvl1pPr>
          </a:lstStyle>
          <a:p>
            <a:fld id="{1A81C73F-3078-42C3-B77B-1E066B573E6A}" type="datetimeFigureOut">
              <a:rPr lang="en-US" smtClean="0"/>
              <a:t>11/23/2022</a:t>
            </a:fld>
            <a:endParaRPr lang="en-US"/>
          </a:p>
        </p:txBody>
      </p:sp>
      <p:sp>
        <p:nvSpPr>
          <p:cNvPr id="4" name="عنصر نائب لصورة الشريحة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400550"/>
            <a:ext cx="5486400" cy="3600450"/>
          </a:xfrm>
          <a:prstGeom prst="rect">
            <a:avLst/>
          </a:prstGeom>
        </p:spPr>
        <p:txBody>
          <a:bodyPr vert="horz" lIns="91440" tIns="45720" rIns="91440" bIns="45720" rtlCol="1"/>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6" name="عنصر نائب للتذييل 5"/>
          <p:cNvSpPr>
            <a:spLocks noGrp="1"/>
          </p:cNvSpPr>
          <p:nvPr>
            <p:ph type="ftr" sz="quarter" idx="4"/>
          </p:nvPr>
        </p:nvSpPr>
        <p:spPr>
          <a:xfrm>
            <a:off x="3886200" y="8685213"/>
            <a:ext cx="2971800" cy="458787"/>
          </a:xfrm>
          <a:prstGeom prst="rect">
            <a:avLst/>
          </a:prstGeom>
        </p:spPr>
        <p:txBody>
          <a:bodyPr vert="horz" lIns="91440" tIns="45720" rIns="91440" bIns="45720" rtlCol="1" anchor="b"/>
          <a:lstStyle>
            <a:lvl1pPr algn="l">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8787"/>
          </a:xfrm>
          <a:prstGeom prst="rect">
            <a:avLst/>
          </a:prstGeom>
        </p:spPr>
        <p:txBody>
          <a:bodyPr vert="horz" lIns="91440" tIns="45720" rIns="91440" bIns="45720" rtlCol="1" anchor="b"/>
          <a:lstStyle>
            <a:lvl1pPr algn="r">
              <a:defRPr sz="1200"/>
            </a:lvl1pPr>
          </a:lstStyle>
          <a:p>
            <a:fld id="{BE71F6D0-80FF-4218-BAAB-9F28C17A631C}" type="slidenum">
              <a:rPr lang="en-US" smtClean="0"/>
              <a:t>‹#›</a:t>
            </a:fld>
            <a:endParaRPr lang="en-US"/>
          </a:p>
        </p:txBody>
      </p:sp>
    </p:spTree>
    <p:extLst>
      <p:ext uri="{BB962C8B-B14F-4D97-AF65-F5344CB8AC3E}">
        <p14:creationId xmlns:p14="http://schemas.microsoft.com/office/powerpoint/2010/main" val="3071071106"/>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SA" dirty="0"/>
          </a:p>
        </p:txBody>
      </p:sp>
      <p:sp>
        <p:nvSpPr>
          <p:cNvPr id="4" name="عنصر نائب لرقم الشريحة 3"/>
          <p:cNvSpPr>
            <a:spLocks noGrp="1"/>
          </p:cNvSpPr>
          <p:nvPr>
            <p:ph type="sldNum" sz="quarter" idx="10"/>
          </p:nvPr>
        </p:nvSpPr>
        <p:spPr/>
        <p:txBody>
          <a:bodyPr/>
          <a:lstStyle/>
          <a:p>
            <a:fld id="{76F62566-7D32-4C13-9706-E4756C0D3E7D}" type="slidenum">
              <a:rPr lang="ar-SA" smtClean="0"/>
              <a:t>3</a:t>
            </a:fld>
            <a:endParaRPr lang="ar-SA"/>
          </a:p>
        </p:txBody>
      </p:sp>
    </p:spTree>
    <p:extLst>
      <p:ext uri="{BB962C8B-B14F-4D97-AF65-F5344CB8AC3E}">
        <p14:creationId xmlns:p14="http://schemas.microsoft.com/office/powerpoint/2010/main" val="221998283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1524000" y="1122363"/>
            <a:ext cx="9144000" cy="2387600"/>
          </a:xfrm>
        </p:spPr>
        <p:txBody>
          <a:bodyPr anchor="b"/>
          <a:lstStyle>
            <a:lvl1pPr algn="ctr">
              <a:defRPr sz="6000"/>
            </a:lvl1pPr>
          </a:lstStyle>
          <a:p>
            <a:r>
              <a:rPr lang="ar-SA"/>
              <a:t>انقر لتحرير نمط العنوان الرئيسي</a:t>
            </a:r>
            <a:endParaRPr lang="en-US"/>
          </a:p>
        </p:txBody>
      </p:sp>
      <p:sp>
        <p:nvSpPr>
          <p:cNvPr id="3" name="عنوان فرعي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ar-SA"/>
              <a:t>انقر لتحرير نمط العنوان الثانوي الرئيسي</a:t>
            </a:r>
            <a:endParaRPr lang="en-US"/>
          </a:p>
        </p:txBody>
      </p:sp>
      <p:sp>
        <p:nvSpPr>
          <p:cNvPr id="4" name="عنصر نائب للتاريخ 3"/>
          <p:cNvSpPr>
            <a:spLocks noGrp="1"/>
          </p:cNvSpPr>
          <p:nvPr>
            <p:ph type="dt" sz="half" idx="10"/>
          </p:nvPr>
        </p:nvSpPr>
        <p:spPr/>
        <p:txBody>
          <a:body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1806210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829996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8724900" y="365125"/>
            <a:ext cx="2628900" cy="5811838"/>
          </a:xfrm>
        </p:spPr>
        <p:txBody>
          <a:bodyPr vert="eaVert"/>
          <a:lstStyle/>
          <a:p>
            <a:r>
              <a:rPr lang="ar-SA"/>
              <a:t>انقر لتحرير نمط العنوان الرئيسي</a:t>
            </a:r>
            <a:endParaRPr lang="en-US"/>
          </a:p>
        </p:txBody>
      </p:sp>
      <p:sp>
        <p:nvSpPr>
          <p:cNvPr id="3" name="عنصر نائب للعنوان العمودي 2"/>
          <p:cNvSpPr>
            <a:spLocks noGrp="1"/>
          </p:cNvSpPr>
          <p:nvPr>
            <p:ph type="body" orient="vert" idx="1"/>
          </p:nvPr>
        </p:nvSpPr>
        <p:spPr>
          <a:xfrm>
            <a:off x="838200" y="365125"/>
            <a:ext cx="7734300" cy="5811838"/>
          </a:xfrm>
        </p:spPr>
        <p:txBody>
          <a:bodyPr vert="eaVert"/>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31956963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idx="1"/>
          </p:nvPr>
        </p:nvSpPr>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10"/>
          </p:nvPr>
        </p:nvSpPr>
        <p:spPr/>
        <p:txBody>
          <a:body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1381882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831850" y="1709738"/>
            <a:ext cx="10515600" cy="2852737"/>
          </a:xfrm>
        </p:spPr>
        <p:txBody>
          <a:bodyPr anchor="b"/>
          <a:lstStyle>
            <a:lvl1pPr>
              <a:defRPr sz="6000"/>
            </a:lvl1p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ar-SA"/>
              <a:t>تحرير أنماط النص الرئيسي</a:t>
            </a:r>
          </a:p>
        </p:txBody>
      </p:sp>
      <p:sp>
        <p:nvSpPr>
          <p:cNvPr id="4" name="عنصر نائب للتاريخ 3"/>
          <p:cNvSpPr>
            <a:spLocks noGrp="1"/>
          </p:cNvSpPr>
          <p:nvPr>
            <p:ph type="dt" sz="half" idx="10"/>
          </p:nvPr>
        </p:nvSpPr>
        <p:spPr/>
        <p:txBody>
          <a:body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11355534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محتوى 2"/>
          <p:cNvSpPr>
            <a:spLocks noGrp="1"/>
          </p:cNvSpPr>
          <p:nvPr>
            <p:ph sz="half" idx="1"/>
          </p:nvPr>
        </p:nvSpPr>
        <p:spPr>
          <a:xfrm>
            <a:off x="838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محتوى 3"/>
          <p:cNvSpPr>
            <a:spLocks noGrp="1"/>
          </p:cNvSpPr>
          <p:nvPr>
            <p:ph sz="half" idx="2"/>
          </p:nvPr>
        </p:nvSpPr>
        <p:spPr>
          <a:xfrm>
            <a:off x="6172200" y="1825625"/>
            <a:ext cx="5181600" cy="435133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تاريخ 4"/>
          <p:cNvSpPr>
            <a:spLocks noGrp="1"/>
          </p:cNvSpPr>
          <p:nvPr>
            <p:ph type="dt" sz="half" idx="10"/>
          </p:nvPr>
        </p:nvSpPr>
        <p:spPr/>
        <p:txBody>
          <a:bodyPr/>
          <a:lstStyle/>
          <a:p>
            <a:fld id="{85BE1997-9E16-419C-844E-A844AFEB296E}"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4429691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365125"/>
            <a:ext cx="10515600" cy="1325563"/>
          </a:xfrm>
        </p:spPr>
        <p:txBody>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4" name="عنصر نائب للمحتوى 3"/>
          <p:cNvSpPr>
            <a:spLocks noGrp="1"/>
          </p:cNvSpPr>
          <p:nvPr>
            <p:ph sz="half" idx="2"/>
          </p:nvPr>
        </p:nvSpPr>
        <p:spPr>
          <a:xfrm>
            <a:off x="839788" y="2505075"/>
            <a:ext cx="5157787"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5" name="عنصر نائب للنص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a:t>تحرير أنماط النص الرئيسي</a:t>
            </a:r>
          </a:p>
        </p:txBody>
      </p:sp>
      <p:sp>
        <p:nvSpPr>
          <p:cNvPr id="6" name="عنصر نائب للمحتوى 5"/>
          <p:cNvSpPr>
            <a:spLocks noGrp="1"/>
          </p:cNvSpPr>
          <p:nvPr>
            <p:ph sz="quarter" idx="4"/>
          </p:nvPr>
        </p:nvSpPr>
        <p:spPr>
          <a:xfrm>
            <a:off x="6172200" y="2505075"/>
            <a:ext cx="5183188" cy="3684588"/>
          </a:xfrm>
        </p:spPr>
        <p:txBody>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7" name="عنصر نائب للتاريخ 6"/>
          <p:cNvSpPr>
            <a:spLocks noGrp="1"/>
          </p:cNvSpPr>
          <p:nvPr>
            <p:ph type="dt" sz="half" idx="10"/>
          </p:nvPr>
        </p:nvSpPr>
        <p:spPr/>
        <p:txBody>
          <a:bodyPr/>
          <a:lstStyle/>
          <a:p>
            <a:fld id="{85BE1997-9E16-419C-844E-A844AFEB296E}" type="datetimeFigureOut">
              <a:rPr lang="en-US" smtClean="0"/>
              <a:t>11/23/2022</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12968630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a:t>انقر لتحرير نمط العنوان الرئيسي</a:t>
            </a:r>
            <a:endParaRPr lang="en-US"/>
          </a:p>
        </p:txBody>
      </p:sp>
      <p:sp>
        <p:nvSpPr>
          <p:cNvPr id="3" name="عنصر نائب للتاريخ 2"/>
          <p:cNvSpPr>
            <a:spLocks noGrp="1"/>
          </p:cNvSpPr>
          <p:nvPr>
            <p:ph type="dt" sz="half" idx="10"/>
          </p:nvPr>
        </p:nvSpPr>
        <p:spPr/>
        <p:txBody>
          <a:bodyPr/>
          <a:lstStyle/>
          <a:p>
            <a:fld id="{85BE1997-9E16-419C-844E-A844AFEB296E}" type="datetimeFigureOut">
              <a:rPr lang="en-US" smtClean="0"/>
              <a:t>11/23/2022</a:t>
            </a:fld>
            <a:endParaRPr lang="en-US"/>
          </a:p>
        </p:txBody>
      </p:sp>
      <p:sp>
        <p:nvSpPr>
          <p:cNvPr id="4" name="عنصر نائب للتذييل 3"/>
          <p:cNvSpPr>
            <a:spLocks noGrp="1"/>
          </p:cNvSpPr>
          <p:nvPr>
            <p:ph type="ftr" sz="quarter" idx="11"/>
          </p:nvPr>
        </p:nvSpPr>
        <p:spPr/>
        <p:txBody>
          <a:bodyPr/>
          <a:lstStyle/>
          <a:p>
            <a:endParaRPr lang="en-US"/>
          </a:p>
        </p:txBody>
      </p:sp>
      <p:sp>
        <p:nvSpPr>
          <p:cNvPr id="5" name="عنصر نائب لرقم الشريحة 4"/>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22231368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85BE1997-9E16-419C-844E-A844AFEB296E}" type="datetimeFigureOut">
              <a:rPr lang="en-US" smtClean="0"/>
              <a:t>11/23/2022</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39791699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محتوى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85BE1997-9E16-419C-844E-A844AFEB296E}"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31295037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مع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839788" y="457200"/>
            <a:ext cx="3932237" cy="1600200"/>
          </a:xfrm>
        </p:spPr>
        <p:txBody>
          <a:bodyPr anchor="b"/>
          <a:lstStyle>
            <a:lvl1pPr>
              <a:defRPr sz="3200"/>
            </a:lvl1pPr>
          </a:lstStyle>
          <a:p>
            <a:r>
              <a:rPr lang="ar-SA"/>
              <a:t>انقر لتحرير نمط العنوان الرئيسي</a:t>
            </a:r>
            <a:endParaRPr lang="en-US"/>
          </a:p>
        </p:txBody>
      </p:sp>
      <p:sp>
        <p:nvSpPr>
          <p:cNvPr id="3" name="عنصر نائب للصورة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عنصر نائب للنص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ar-SA"/>
              <a:t>تحرير أنماط النص الرئيسي</a:t>
            </a:r>
          </a:p>
        </p:txBody>
      </p:sp>
      <p:sp>
        <p:nvSpPr>
          <p:cNvPr id="5" name="عنصر نائب للتاريخ 4"/>
          <p:cNvSpPr>
            <a:spLocks noGrp="1"/>
          </p:cNvSpPr>
          <p:nvPr>
            <p:ph type="dt" sz="half" idx="10"/>
          </p:nvPr>
        </p:nvSpPr>
        <p:spPr/>
        <p:txBody>
          <a:bodyPr/>
          <a:lstStyle/>
          <a:p>
            <a:fld id="{85BE1997-9E16-419C-844E-A844AFEB296E}" type="datetimeFigureOut">
              <a:rPr lang="en-US" smtClean="0"/>
              <a:t>11/23/2022</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DBE59402-FED5-4128-B494-FF8156A7FAD7}" type="slidenum">
              <a:rPr lang="en-US" smtClean="0"/>
              <a:t>‹#›</a:t>
            </a:fld>
            <a:endParaRPr lang="en-US"/>
          </a:p>
        </p:txBody>
      </p:sp>
    </p:spTree>
    <p:extLst>
      <p:ext uri="{BB962C8B-B14F-4D97-AF65-F5344CB8AC3E}">
        <p14:creationId xmlns:p14="http://schemas.microsoft.com/office/powerpoint/2010/main" val="1192547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838200" y="365125"/>
            <a:ext cx="10515600" cy="1325563"/>
          </a:xfrm>
          <a:prstGeom prst="rect">
            <a:avLst/>
          </a:prstGeom>
        </p:spPr>
        <p:txBody>
          <a:bodyPr vert="horz" lIns="91440" tIns="45720" rIns="91440" bIns="45720" rtlCol="1" anchor="ctr">
            <a:normAutofit/>
          </a:bodyPr>
          <a:lstStyle/>
          <a:p>
            <a:r>
              <a:rPr lang="ar-SA"/>
              <a:t>انقر لتحرير نمط العنوان الرئيسي</a:t>
            </a:r>
            <a:endParaRPr lang="en-US"/>
          </a:p>
        </p:txBody>
      </p:sp>
      <p:sp>
        <p:nvSpPr>
          <p:cNvPr id="3" name="عنصر نائب للنص 2"/>
          <p:cNvSpPr>
            <a:spLocks noGrp="1"/>
          </p:cNvSpPr>
          <p:nvPr>
            <p:ph type="body" idx="1"/>
          </p:nvPr>
        </p:nvSpPr>
        <p:spPr>
          <a:xfrm>
            <a:off x="838200" y="1825625"/>
            <a:ext cx="10515600" cy="4351338"/>
          </a:xfrm>
          <a:prstGeom prst="rect">
            <a:avLst/>
          </a:prstGeom>
        </p:spPr>
        <p:txBody>
          <a:bodyPr vert="horz" lIns="91440" tIns="45720" rIns="91440" bIns="45720" rtlCol="1">
            <a:normAutofit/>
          </a:bodyPr>
          <a:lstStyle/>
          <a:p>
            <a:pPr lvl="0"/>
            <a:r>
              <a:rPr lang="ar-SA"/>
              <a:t>تحرير أنماط النص الرئيسي</a:t>
            </a:r>
          </a:p>
          <a:p>
            <a:pPr lvl="1"/>
            <a:r>
              <a:rPr lang="ar-SA"/>
              <a:t>المستوى الثاني</a:t>
            </a:r>
          </a:p>
          <a:p>
            <a:pPr lvl="2"/>
            <a:r>
              <a:rPr lang="ar-SA"/>
              <a:t>المستوى الثالث</a:t>
            </a:r>
          </a:p>
          <a:p>
            <a:pPr lvl="3"/>
            <a:r>
              <a:rPr lang="ar-SA"/>
              <a:t>المستوى الرابع</a:t>
            </a:r>
          </a:p>
          <a:p>
            <a:pPr lvl="4"/>
            <a:r>
              <a:rPr lang="ar-SA"/>
              <a:t>المستوى الخامس</a:t>
            </a:r>
            <a:endParaRPr lang="en-US"/>
          </a:p>
        </p:txBody>
      </p:sp>
      <p:sp>
        <p:nvSpPr>
          <p:cNvPr id="4" name="عنصر نائب للتاريخ 3"/>
          <p:cNvSpPr>
            <a:spLocks noGrp="1"/>
          </p:cNvSpPr>
          <p:nvPr>
            <p:ph type="dt" sz="half" idx="2"/>
          </p:nvPr>
        </p:nvSpPr>
        <p:spPr>
          <a:xfrm>
            <a:off x="8610600" y="6356350"/>
            <a:ext cx="27432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85BE1997-9E16-419C-844E-A844AFEB296E}" type="datetimeFigureOut">
              <a:rPr lang="en-US" smtClean="0"/>
              <a:t>11/23/2022</a:t>
            </a:fld>
            <a:endParaRPr lang="en-US"/>
          </a:p>
        </p:txBody>
      </p:sp>
      <p:sp>
        <p:nvSpPr>
          <p:cNvPr id="5" name="عنصر نائب للتذييل 4"/>
          <p:cNvSpPr>
            <a:spLocks noGrp="1"/>
          </p:cNvSpPr>
          <p:nvPr>
            <p:ph type="ftr" sz="quarter" idx="3"/>
          </p:nvPr>
        </p:nvSpPr>
        <p:spPr>
          <a:xfrm>
            <a:off x="4038600" y="6356350"/>
            <a:ext cx="41148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en-US"/>
          </a:p>
        </p:txBody>
      </p:sp>
      <p:sp>
        <p:nvSpPr>
          <p:cNvPr id="6" name="عنصر نائب لرقم الشريحة 5"/>
          <p:cNvSpPr>
            <a:spLocks noGrp="1"/>
          </p:cNvSpPr>
          <p:nvPr>
            <p:ph type="sldNum" sz="quarter" idx="4"/>
          </p:nvPr>
        </p:nvSpPr>
        <p:spPr>
          <a:xfrm>
            <a:off x="838200" y="6356350"/>
            <a:ext cx="27432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DBE59402-FED5-4128-B494-FF8156A7FAD7}" type="slidenum">
              <a:rPr lang="en-US" smtClean="0"/>
              <a:t>‹#›</a:t>
            </a:fld>
            <a:endParaRPr lang="en-US"/>
          </a:p>
        </p:txBody>
      </p:sp>
    </p:spTree>
    <p:extLst>
      <p:ext uri="{BB962C8B-B14F-4D97-AF65-F5344CB8AC3E}">
        <p14:creationId xmlns:p14="http://schemas.microsoft.com/office/powerpoint/2010/main" val="3619437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r" defTabSz="914400" rtl="1"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r" defTabSz="914400" rtl="1"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r" defTabSz="914400" rtl="1"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r" defTabSz="914400" rtl="1"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r" defTabSz="914400" rtl="1"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2.xml"/><Relationship Id="rId4" Type="http://schemas.openxmlformats.org/officeDocument/2006/relationships/image" Target="../media/image16.emf"/></Relationships>
</file>

<file path=ppt/slides/_rels/slide12.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hyperlink" Target="http://arabsh.com/" TargetMode="External"/></Relationships>
</file>

<file path=ppt/slides/_rels/slide14.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26.jpeg"/><Relationship Id="rId4" Type="http://schemas.openxmlformats.org/officeDocument/2006/relationships/hyperlink" Target="http://arabsh.com/"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arabsh.com/" TargetMode="Externa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30.jpeg"/></Relationships>
</file>

<file path=ppt/slides/_rels/slide1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hyperlink" Target="http://arabsh.com/"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flv"/><Relationship Id="rId1" Type="http://schemas.microsoft.com/office/2007/relationships/media" Target="../media/media1.flv"/><Relationship Id="rId4" Type="http://schemas.openxmlformats.org/officeDocument/2006/relationships/image" Target="../media/image36.png"/></Relationships>
</file>

<file path=ppt/slides/_rels/slide21.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hyperlink" Target="http://arabsh.com/" TargetMode="Externa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1.gif"/><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gif"/><Relationship Id="rId2" Type="http://schemas.openxmlformats.org/officeDocument/2006/relationships/image" Target="../media/image6.jpeg"/><Relationship Id="rId1" Type="http://schemas.openxmlformats.org/officeDocument/2006/relationships/slideLayout" Target="../slideLayouts/slideLayout2.xml"/><Relationship Id="rId5" Type="http://schemas.microsoft.com/office/2007/relationships/hdphoto" Target="../media/hdphoto3.wdp"/><Relationship Id="rId4" Type="http://schemas.openxmlformats.org/officeDocument/2006/relationships/image" Target="../media/image8.jpeg"/></Relationships>
</file>

<file path=ppt/slides/_rels/slide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10.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endParaRPr lang="en-US"/>
          </a:p>
        </p:txBody>
      </p:sp>
      <p:sp>
        <p:nvSpPr>
          <p:cNvPr id="3" name="عنوان فرعي 2"/>
          <p:cNvSpPr>
            <a:spLocks noGrp="1"/>
          </p:cNvSpPr>
          <p:nvPr>
            <p:ph type="subTitle" idx="1"/>
          </p:nvPr>
        </p:nvSpPr>
        <p:spPr/>
        <p:txBody>
          <a:bodyPr/>
          <a:lstStyle/>
          <a:p>
            <a:endParaRPr lang="en-US"/>
          </a:p>
        </p:txBody>
      </p:sp>
    </p:spTree>
    <p:extLst>
      <p:ext uri="{BB962C8B-B14F-4D97-AF65-F5344CB8AC3E}">
        <p14:creationId xmlns:p14="http://schemas.microsoft.com/office/powerpoint/2010/main" val="17897704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6096000" y="116632"/>
            <a:ext cx="3352800" cy="1152128"/>
          </a:xfrm>
        </p:spPr>
        <p:style>
          <a:lnRef idx="0">
            <a:schemeClr val="accent6"/>
          </a:lnRef>
          <a:fillRef idx="3">
            <a:schemeClr val="accent6"/>
          </a:fillRef>
          <a:effectRef idx="3">
            <a:schemeClr val="accent6"/>
          </a:effectRef>
          <a:fontRef idx="minor">
            <a:schemeClr val="lt1"/>
          </a:fontRef>
        </p:style>
        <p:txBody>
          <a:bodyPr>
            <a:noAutofit/>
          </a:bodyPr>
          <a:lstStyle/>
          <a:p>
            <a:r>
              <a:rPr lang="ar-SA" sz="2400" dirty="0">
                <a:solidFill>
                  <a:schemeClr val="bg1"/>
                </a:solidFill>
              </a:rPr>
              <a:t>الفرشاة </a:t>
            </a:r>
            <a:r>
              <a:rPr lang="ar-SA" sz="2800" dirty="0">
                <a:solidFill>
                  <a:schemeClr val="bg1"/>
                </a:solidFill>
              </a:rPr>
              <a:t>الكبيرة الحجم</a:t>
            </a:r>
            <a:br>
              <a:rPr lang="ar-SA" sz="2800" dirty="0">
                <a:solidFill>
                  <a:schemeClr val="bg1"/>
                </a:solidFill>
              </a:rPr>
            </a:br>
            <a:endParaRPr lang="ar-SA" sz="2800" dirty="0">
              <a:solidFill>
                <a:schemeClr val="bg1"/>
              </a:solidFill>
            </a:endParaRPr>
          </a:p>
        </p:txBody>
      </p:sp>
      <p:sp>
        <p:nvSpPr>
          <p:cNvPr id="3" name="عنصر نائب للمحتوى 2"/>
          <p:cNvSpPr>
            <a:spLocks noGrp="1"/>
          </p:cNvSpPr>
          <p:nvPr>
            <p:ph sz="quarter" idx="4294967295"/>
          </p:nvPr>
        </p:nvSpPr>
        <p:spPr>
          <a:xfrm>
            <a:off x="2639616" y="1455038"/>
            <a:ext cx="6400800" cy="3474720"/>
          </a:xfrm>
        </p:spPr>
        <p:txBody>
          <a:bodyPr/>
          <a:lstStyle/>
          <a:p>
            <a:r>
              <a:rPr lang="ar-SA" dirty="0"/>
              <a:t>تستعمل لرسم الجداريات الكبيرة او لطلاء اللوحة بمادة </a:t>
            </a:r>
            <a:r>
              <a:rPr lang="ar-SA" dirty="0" err="1"/>
              <a:t>الفرنيش</a:t>
            </a:r>
            <a:r>
              <a:rPr lang="ar-SA" dirty="0"/>
              <a:t> ولرسم خلفيات السماء </a:t>
            </a:r>
            <a:br>
              <a:rPr lang="ar-SA" dirty="0"/>
            </a:br>
            <a:r>
              <a:rPr lang="ar-SA" dirty="0"/>
              <a:t>كما يمكن رسم الاعشاب بها وعمل اوراق الاشجار</a:t>
            </a:r>
            <a:br>
              <a:rPr lang="ar-SA" dirty="0"/>
            </a:br>
            <a:br>
              <a:rPr lang="ar-SA" dirty="0"/>
            </a:br>
            <a:br>
              <a:rPr lang="ar-SA" dirty="0"/>
            </a:br>
            <a:endParaRPr lang="ar-SA" dirty="0"/>
          </a:p>
        </p:txBody>
      </p:sp>
      <p:pic>
        <p:nvPicPr>
          <p:cNvPr id="4" name="صورة 3" descr="أدوات الرسم وتقنياتها:فراشي الرسم "/>
          <p:cNvPicPr/>
          <p:nvPr/>
        </p:nvPicPr>
        <p:blipFill>
          <a:blip r:embed="rId2">
            <a:extLst>
              <a:ext uri="{28A0092B-C50C-407E-A947-70E740481C1C}">
                <a14:useLocalDpi xmlns:a14="http://schemas.microsoft.com/office/drawing/2010/main" val="0"/>
              </a:ext>
            </a:extLst>
          </a:blip>
          <a:srcRect/>
          <a:stretch>
            <a:fillRect/>
          </a:stretch>
        </p:blipFill>
        <p:spPr bwMode="auto">
          <a:xfrm>
            <a:off x="2078115" y="3501008"/>
            <a:ext cx="2304256" cy="28575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pic>
        <p:nvPicPr>
          <p:cNvPr id="5" name="صورة 4" descr="أدوات الرسم وتقنياتها:فراشي الرسم "/>
          <p:cNvPicPr/>
          <p:nvPr/>
        </p:nvPicPr>
        <p:blipFill>
          <a:blip r:embed="rId3">
            <a:extLst>
              <a:ext uri="{28A0092B-C50C-407E-A947-70E740481C1C}">
                <a14:useLocalDpi xmlns:a14="http://schemas.microsoft.com/office/drawing/2010/main" val="0"/>
              </a:ext>
            </a:extLst>
          </a:blip>
          <a:srcRect/>
          <a:stretch>
            <a:fillRect/>
          </a:stretch>
        </p:blipFill>
        <p:spPr bwMode="auto">
          <a:xfrm>
            <a:off x="4575746" y="4077072"/>
            <a:ext cx="4616599" cy="2441456"/>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extLst>
      <p:ext uri="{BB962C8B-B14F-4D97-AF65-F5344CB8AC3E}">
        <p14:creationId xmlns:p14="http://schemas.microsoft.com/office/powerpoint/2010/main" val="1795573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3431704" y="1844824"/>
            <a:ext cx="6400800" cy="3474720"/>
          </a:xfrm>
        </p:spPr>
        <p:txBody>
          <a:bodyPr>
            <a:normAutofit fontScale="77500" lnSpcReduction="20000"/>
          </a:bodyPr>
          <a:lstStyle/>
          <a:p>
            <a:pPr marL="0" indent="0">
              <a:buNone/>
            </a:pPr>
            <a:r>
              <a:rPr lang="ar-SA" b="1" dirty="0"/>
              <a:t>أ-الفرشاة المسطحة :-</a:t>
            </a:r>
            <a:r>
              <a:rPr lang="ar-SA" dirty="0"/>
              <a:t>تستعمل لرسم المساحات الخالية من التفاصيل كالخلفيات اذا كانت كبيرة الحجم</a:t>
            </a:r>
          </a:p>
          <a:p>
            <a:pPr marL="0" indent="0">
              <a:buNone/>
            </a:pPr>
            <a:r>
              <a:rPr lang="ar-SA" b="1" dirty="0"/>
              <a:t>من الممكن الاستفادة منها في عده </a:t>
            </a:r>
            <a:r>
              <a:rPr lang="ar-SA" b="1" dirty="0" err="1"/>
              <a:t>إستخدامات</a:t>
            </a:r>
            <a:r>
              <a:rPr lang="ar-SA" b="1" dirty="0"/>
              <a:t> </a:t>
            </a:r>
            <a:r>
              <a:rPr lang="ar-SA" b="1" dirty="0" err="1"/>
              <a:t>متعدده</a:t>
            </a:r>
            <a:r>
              <a:rPr lang="ar-SA" b="1" dirty="0"/>
              <a:t> منها الحواف </a:t>
            </a:r>
            <a:r>
              <a:rPr lang="ar-SA" b="1" dirty="0" err="1"/>
              <a:t>المستقيمه</a:t>
            </a:r>
            <a:r>
              <a:rPr lang="ar-SA" b="1" dirty="0"/>
              <a:t> </a:t>
            </a:r>
            <a:r>
              <a:rPr lang="ar-SA" b="1" dirty="0" err="1"/>
              <a:t>فهى</a:t>
            </a:r>
            <a:r>
              <a:rPr lang="ar-SA" b="1" dirty="0"/>
              <a:t> عمليه في رسم البنايات </a:t>
            </a:r>
            <a:br>
              <a:rPr lang="ar-SA" b="1" dirty="0"/>
            </a:br>
            <a:r>
              <a:rPr lang="ar-SA" b="1" dirty="0"/>
              <a:t>وغير ذلك مما يتناسب معها .</a:t>
            </a:r>
            <a:br>
              <a:rPr lang="ar-SA" b="1" dirty="0"/>
            </a:br>
            <a:br>
              <a:rPr lang="ar-SA" b="1" dirty="0"/>
            </a:br>
            <a:endParaRPr lang="ar-SA" dirty="0"/>
          </a:p>
          <a:p>
            <a:pPr marL="0" indent="0">
              <a:buNone/>
            </a:pPr>
            <a:br>
              <a:rPr lang="ar-SA" dirty="0"/>
            </a:br>
            <a:br>
              <a:rPr lang="ar-SA" dirty="0"/>
            </a:br>
            <a:endParaRPr lang="ar-SA" dirty="0"/>
          </a:p>
          <a:p>
            <a:pPr marL="0" indent="0">
              <a:buNone/>
            </a:pPr>
            <a:br>
              <a:rPr lang="ar-SA" dirty="0"/>
            </a:br>
            <a:r>
              <a:rPr lang="ar-SA" dirty="0"/>
              <a:t>                                                  تطبيق 1-2-3</a:t>
            </a:r>
          </a:p>
        </p:txBody>
      </p:sp>
      <p:pic>
        <p:nvPicPr>
          <p:cNvPr id="4" name="صورة 3" descr="أدوات الرسم وتقنياتها:فراشي الرسم "/>
          <p:cNvPicPr/>
          <p:nvPr/>
        </p:nvPicPr>
        <p:blipFill>
          <a:blip r:embed="rId2">
            <a:extLst>
              <a:ext uri="{28A0092B-C50C-407E-A947-70E740481C1C}">
                <a14:useLocalDpi xmlns:a14="http://schemas.microsoft.com/office/drawing/2010/main" val="0"/>
              </a:ext>
            </a:extLst>
          </a:blip>
          <a:srcRect/>
          <a:stretch>
            <a:fillRect/>
          </a:stretch>
        </p:blipFill>
        <p:spPr bwMode="auto">
          <a:xfrm>
            <a:off x="4557464" y="116633"/>
            <a:ext cx="5715000" cy="1381125"/>
          </a:xfrm>
          <a:prstGeom prst="rect">
            <a:avLst/>
          </a:prstGeom>
          <a:noFill/>
          <a:ln>
            <a:noFill/>
          </a:ln>
        </p:spPr>
      </p:pic>
      <p:pic>
        <p:nvPicPr>
          <p:cNvPr id="5" name="صورة 4" descr="أدوات الرسم وتقنياتها:فراشي الرسم "/>
          <p:cNvPicPr/>
          <p:nvPr/>
        </p:nvPicPr>
        <p:blipFill>
          <a:blip r:embed="rId3">
            <a:extLst>
              <a:ext uri="{28A0092B-C50C-407E-A947-70E740481C1C}">
                <a14:useLocalDpi xmlns:a14="http://schemas.microsoft.com/office/drawing/2010/main" val="0"/>
              </a:ext>
            </a:extLst>
          </a:blip>
          <a:srcRect/>
          <a:stretch>
            <a:fillRect/>
          </a:stretch>
        </p:blipFill>
        <p:spPr bwMode="auto">
          <a:xfrm>
            <a:off x="1703512" y="3501008"/>
            <a:ext cx="3168352" cy="2431554"/>
          </a:xfrm>
          <a:prstGeom prst="rect">
            <a:avLst/>
          </a:prstGeom>
          <a:noFill/>
          <a:ln>
            <a:noFill/>
          </a:ln>
        </p:spPr>
      </p:pic>
      <p:pic>
        <p:nvPicPr>
          <p:cNvPr id="102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87888" y="3509101"/>
            <a:ext cx="5040560" cy="28837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26834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6" presetClass="entr" presetSubtype="16" fill="hold" nodeType="clickEffect">
                                  <p:stCondLst>
                                    <p:cond delay="0"/>
                                  </p:stCondLst>
                                  <p:childTnLst>
                                    <p:set>
                                      <p:cBhvr>
                                        <p:cTn id="18" dur="1" fill="hold">
                                          <p:stCondLst>
                                            <p:cond delay="0"/>
                                          </p:stCondLst>
                                        </p:cTn>
                                        <p:tgtEl>
                                          <p:spTgt spid="1026"/>
                                        </p:tgtEl>
                                        <p:attrNameLst>
                                          <p:attrName>style.visibility</p:attrName>
                                        </p:attrNameLst>
                                      </p:cBhvr>
                                      <p:to>
                                        <p:strVal val="visible"/>
                                      </p:to>
                                    </p:set>
                                    <p:animEffect transition="in" filter="circle(in)">
                                      <p:cBhvr>
                                        <p:cTn id="19" dur="2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3935760" y="1196752"/>
            <a:ext cx="6400800" cy="3474720"/>
          </a:xfrm>
        </p:spPr>
        <p:txBody>
          <a:bodyPr/>
          <a:lstStyle/>
          <a:p>
            <a:r>
              <a:rPr lang="ar-SA" b="1" dirty="0"/>
              <a:t>هـ- الفرشاة الزاوية او </a:t>
            </a:r>
            <a:r>
              <a:rPr lang="ar-SA" b="1" dirty="0" err="1"/>
              <a:t>المشطوفة</a:t>
            </a:r>
            <a:r>
              <a:rPr lang="ar-SA" b="1" dirty="0"/>
              <a:t> :-</a:t>
            </a:r>
          </a:p>
          <a:p>
            <a:r>
              <a:rPr lang="ar-SA" dirty="0"/>
              <a:t>جيدة لرسم المنحنيات كالجبال</a:t>
            </a:r>
          </a:p>
          <a:p>
            <a:pPr marL="0" indent="0">
              <a:buNone/>
            </a:pPr>
            <a:r>
              <a:rPr lang="ar-SA" dirty="0"/>
              <a:t>او الاعشاب القريبة والاشجار البعيدة</a:t>
            </a:r>
          </a:p>
          <a:p>
            <a:pPr marL="0" indent="0">
              <a:buNone/>
            </a:pPr>
            <a:r>
              <a:rPr lang="ar-SA" dirty="0"/>
              <a:t>التطبيق هـ-1-2</a:t>
            </a:r>
            <a:br>
              <a:rPr lang="ar-SA" dirty="0"/>
            </a:br>
            <a:br>
              <a:rPr lang="ar-SA" dirty="0"/>
            </a:br>
            <a:br>
              <a:rPr lang="ar-SA" dirty="0"/>
            </a:br>
            <a:endParaRPr lang="ar-SA" dirty="0"/>
          </a:p>
        </p:txBody>
      </p:sp>
      <p:pic>
        <p:nvPicPr>
          <p:cNvPr id="4" name="صورة 3" descr="http://i650.photobucket.com/albums/uu228/malakart/brushes/1c9e1835.jpg"/>
          <p:cNvPicPr/>
          <p:nvPr/>
        </p:nvPicPr>
        <p:blipFill>
          <a:blip r:embed="rId2">
            <a:extLst>
              <a:ext uri="{28A0092B-C50C-407E-A947-70E740481C1C}">
                <a14:useLocalDpi xmlns:a14="http://schemas.microsoft.com/office/drawing/2010/main" val="0"/>
              </a:ext>
            </a:extLst>
          </a:blip>
          <a:srcRect/>
          <a:stretch>
            <a:fillRect/>
          </a:stretch>
        </p:blipFill>
        <p:spPr bwMode="auto">
          <a:xfrm>
            <a:off x="3935760" y="72008"/>
            <a:ext cx="6660232" cy="980728"/>
          </a:xfrm>
          <a:prstGeom prst="rect">
            <a:avLst/>
          </a:prstGeom>
          <a:noFill/>
          <a:ln>
            <a:noFill/>
          </a:ln>
        </p:spPr>
      </p:pic>
      <p:pic>
        <p:nvPicPr>
          <p:cNvPr id="5" name="صورة 4" descr="http://i650.photobucket.com/albums/uu228/malakart/brushes/Grabbed-Frame-36.jpg"/>
          <p:cNvPicPr/>
          <p:nvPr/>
        </p:nvPicPr>
        <p:blipFill>
          <a:blip r:embed="rId3">
            <a:extLst>
              <a:ext uri="{28A0092B-C50C-407E-A947-70E740481C1C}">
                <a14:useLocalDpi xmlns:a14="http://schemas.microsoft.com/office/drawing/2010/main" val="0"/>
              </a:ext>
            </a:extLst>
          </a:blip>
          <a:srcRect/>
          <a:stretch>
            <a:fillRect/>
          </a:stretch>
        </p:blipFill>
        <p:spPr bwMode="auto">
          <a:xfrm>
            <a:off x="1734807" y="2060848"/>
            <a:ext cx="3418240" cy="2122562"/>
          </a:xfrm>
          <a:prstGeom prst="rect">
            <a:avLst/>
          </a:prstGeom>
          <a:noFill/>
          <a:ln>
            <a:noFill/>
          </a:ln>
        </p:spPr>
      </p:pic>
      <p:pic>
        <p:nvPicPr>
          <p:cNvPr id="6" name="صورة 5" descr="http://i650.photobucket.com/albums/uu228/malakart/brushes/20061121-grass_brush.jpg"/>
          <p:cNvPicPr/>
          <p:nvPr/>
        </p:nvPicPr>
        <p:blipFill>
          <a:blip r:embed="rId4">
            <a:extLst>
              <a:ext uri="{28A0092B-C50C-407E-A947-70E740481C1C}">
                <a14:useLocalDpi xmlns:a14="http://schemas.microsoft.com/office/drawing/2010/main" val="0"/>
              </a:ext>
            </a:extLst>
          </a:blip>
          <a:srcRect/>
          <a:stretch>
            <a:fillRect/>
          </a:stretch>
        </p:blipFill>
        <p:spPr bwMode="auto">
          <a:xfrm>
            <a:off x="5807968" y="3789040"/>
            <a:ext cx="3816424" cy="2952328"/>
          </a:xfrm>
          <a:prstGeom prst="rect">
            <a:avLst/>
          </a:prstGeom>
          <a:noFill/>
          <a:ln>
            <a:noFill/>
          </a:ln>
        </p:spPr>
      </p:pic>
    </p:spTree>
    <p:extLst>
      <p:ext uri="{BB962C8B-B14F-4D97-AF65-F5344CB8AC3E}">
        <p14:creationId xmlns:p14="http://schemas.microsoft.com/office/powerpoint/2010/main" val="1408093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42727" y="162554"/>
            <a:ext cx="2265041" cy="1656184"/>
          </a:xfrm>
        </p:spPr>
        <p:style>
          <a:lnRef idx="0">
            <a:schemeClr val="accent6"/>
          </a:lnRef>
          <a:fillRef idx="3">
            <a:schemeClr val="accent6"/>
          </a:fillRef>
          <a:effectRef idx="3">
            <a:schemeClr val="accent6"/>
          </a:effectRef>
          <a:fontRef idx="minor">
            <a:schemeClr val="lt1"/>
          </a:fontRef>
        </p:style>
        <p:txBody>
          <a:bodyPr>
            <a:noAutofit/>
          </a:bodyPr>
          <a:lstStyle/>
          <a:p>
            <a:r>
              <a:rPr lang="ar-SA" sz="2800" b="1" dirty="0"/>
              <a:t>الفرشاة البيضاوية</a:t>
            </a:r>
            <a:endParaRPr lang="ar-SA" sz="2800" dirty="0"/>
          </a:p>
        </p:txBody>
      </p:sp>
      <p:sp>
        <p:nvSpPr>
          <p:cNvPr id="3" name="عنصر نائب للمحتوى 2"/>
          <p:cNvSpPr>
            <a:spLocks noGrp="1"/>
          </p:cNvSpPr>
          <p:nvPr>
            <p:ph sz="quarter" idx="4294967295"/>
          </p:nvPr>
        </p:nvSpPr>
        <p:spPr>
          <a:xfrm>
            <a:off x="3215680" y="2114520"/>
            <a:ext cx="6400800" cy="3474720"/>
          </a:xfrm>
        </p:spPr>
        <p:txBody>
          <a:bodyPr/>
          <a:lstStyle/>
          <a:p>
            <a:r>
              <a:rPr lang="ar-SA" dirty="0"/>
              <a:t> ب-الفرشاة الدائرية الاطراف (البيضاوية) </a:t>
            </a:r>
            <a:br>
              <a:rPr lang="ar-SA" dirty="0"/>
            </a:br>
            <a:r>
              <a:rPr lang="ar-SA" dirty="0"/>
              <a:t>تناسب رسم الأشكال المنحنية وهي مثالية للغيوم وانواع من الورود </a:t>
            </a:r>
          </a:p>
          <a:p>
            <a:r>
              <a:rPr lang="ar-SA" dirty="0"/>
              <a:t>تطبيق ب-1</a:t>
            </a:r>
          </a:p>
          <a:p>
            <a:endParaRPr lang="ar-SA" dirty="0"/>
          </a:p>
        </p:txBody>
      </p:sp>
      <p:pic>
        <p:nvPicPr>
          <p:cNvPr id="4" name="صورة 3" descr="http://i650.photobucket.com/albums/uu228/malakart/brushes/8d7d2f6a.jpg"/>
          <p:cNvPicPr/>
          <p:nvPr/>
        </p:nvPicPr>
        <p:blipFill>
          <a:blip r:embed="rId2">
            <a:extLst>
              <a:ext uri="{28A0092B-C50C-407E-A947-70E740481C1C}">
                <a14:useLocalDpi xmlns:a14="http://schemas.microsoft.com/office/drawing/2010/main" val="0"/>
              </a:ext>
            </a:extLst>
          </a:blip>
          <a:srcRect/>
          <a:stretch>
            <a:fillRect/>
          </a:stretch>
        </p:blipFill>
        <p:spPr bwMode="auto">
          <a:xfrm>
            <a:off x="4367808" y="16937"/>
            <a:ext cx="6003032" cy="1224136"/>
          </a:xfrm>
          <a:prstGeom prst="rect">
            <a:avLst/>
          </a:prstGeom>
          <a:noFill/>
          <a:ln>
            <a:noFill/>
          </a:ln>
        </p:spPr>
      </p:pic>
      <p:pic>
        <p:nvPicPr>
          <p:cNvPr id="5" name="صورة 4" descr="http://i650.photobucket.com/albums/uu228/malakart/brushes/DSCF38381.jpg"/>
          <p:cNvPicPr/>
          <p:nvPr/>
        </p:nvPicPr>
        <p:blipFill>
          <a:blip r:embed="rId3">
            <a:extLst>
              <a:ext uri="{28A0092B-C50C-407E-A947-70E740481C1C}">
                <a14:useLocalDpi xmlns:a14="http://schemas.microsoft.com/office/drawing/2010/main" val="0"/>
              </a:ext>
            </a:extLst>
          </a:blip>
          <a:srcRect/>
          <a:stretch>
            <a:fillRect/>
          </a:stretch>
        </p:blipFill>
        <p:spPr bwMode="auto">
          <a:xfrm>
            <a:off x="5591944" y="4325442"/>
            <a:ext cx="3826396" cy="2271911"/>
          </a:xfrm>
          <a:prstGeom prst="rect">
            <a:avLst/>
          </a:prstGeom>
          <a:noFill/>
          <a:ln>
            <a:noFill/>
          </a:ln>
        </p:spPr>
      </p:pic>
      <p:pic>
        <p:nvPicPr>
          <p:cNvPr id="6" name="صورة 5" descr="http://files3.w-enter.com/imported/2009/10/3b60e4v7zi3e-1.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781944" y="4692352"/>
            <a:ext cx="3810000" cy="1905000"/>
          </a:xfrm>
          <a:prstGeom prst="rect">
            <a:avLst/>
          </a:prstGeom>
          <a:noFill/>
          <a:ln>
            <a:noFill/>
          </a:ln>
        </p:spPr>
      </p:pic>
    </p:spTree>
    <p:extLst>
      <p:ext uri="{BB962C8B-B14F-4D97-AF65-F5344CB8AC3E}">
        <p14:creationId xmlns:p14="http://schemas.microsoft.com/office/powerpoint/2010/main" val="26751612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575721" y="116632"/>
            <a:ext cx="6512511" cy="1143000"/>
          </a:xfrm>
        </p:spPr>
        <p:txBody>
          <a:bodyPr/>
          <a:lstStyle/>
          <a:p>
            <a:r>
              <a:rPr lang="ar-SA" sz="4000" dirty="0"/>
              <a:t>كم غواص في هذا البحر ؟؟؟؟ </a:t>
            </a:r>
          </a:p>
        </p:txBody>
      </p:sp>
      <p:pic>
        <p:nvPicPr>
          <p:cNvPr id="4" name="عنصر نائب للمحتوى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1775520" y="1484784"/>
            <a:ext cx="8352928" cy="51845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751416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2711624" y="1556792"/>
            <a:ext cx="6400800" cy="3474720"/>
          </a:xfrm>
        </p:spPr>
        <p:txBody>
          <a:bodyPr/>
          <a:lstStyle/>
          <a:p>
            <a:r>
              <a:rPr lang="ar-SA" b="1" dirty="0"/>
              <a:t>ج-الفرشاة المستديرة الوبر(الخشبية )</a:t>
            </a:r>
          </a:p>
          <a:p>
            <a:r>
              <a:rPr lang="ar-SA" dirty="0"/>
              <a:t>تعتبر جيدة لتحديد الاشكال في اللوحة ولرسم بعض تفاصيل العناصر</a:t>
            </a:r>
          </a:p>
          <a:p>
            <a:r>
              <a:rPr lang="ar-SA" dirty="0"/>
              <a:t>ج-تطبيق الفرش الخشبية او مستديره الوبر 1-2-3</a:t>
            </a:r>
            <a:br>
              <a:rPr lang="ar-SA" dirty="0"/>
            </a:br>
            <a:endParaRPr lang="ar-SA" b="1" dirty="0"/>
          </a:p>
          <a:p>
            <a:endParaRPr lang="ar-SA" dirty="0"/>
          </a:p>
          <a:p>
            <a:endParaRPr lang="ar-SA" dirty="0"/>
          </a:p>
        </p:txBody>
      </p:sp>
      <p:pic>
        <p:nvPicPr>
          <p:cNvPr id="6" name="صورة 5" descr="http://i650.photobucket.com/albums/uu228/malakart/brushes/60713adc.jpg"/>
          <p:cNvPicPr/>
          <p:nvPr/>
        </p:nvPicPr>
        <p:blipFill>
          <a:blip r:embed="rId2">
            <a:extLst>
              <a:ext uri="{28A0092B-C50C-407E-A947-70E740481C1C}">
                <a14:useLocalDpi xmlns:a14="http://schemas.microsoft.com/office/drawing/2010/main" val="0"/>
              </a:ext>
            </a:extLst>
          </a:blip>
          <a:srcRect/>
          <a:stretch>
            <a:fillRect/>
          </a:stretch>
        </p:blipFill>
        <p:spPr bwMode="auto">
          <a:xfrm>
            <a:off x="4927970" y="116632"/>
            <a:ext cx="5715000" cy="1296144"/>
          </a:xfrm>
          <a:prstGeom prst="rect">
            <a:avLst/>
          </a:prstGeom>
          <a:noFill/>
          <a:ln>
            <a:noFill/>
          </a:ln>
        </p:spPr>
      </p:pic>
      <p:pic>
        <p:nvPicPr>
          <p:cNvPr id="8" name="صورة 7" descr="http://i650.photobucket.com/albums/uu228/malakart/brushes/650786.jpg"/>
          <p:cNvPicPr/>
          <p:nvPr/>
        </p:nvPicPr>
        <p:blipFill>
          <a:blip r:embed="rId3">
            <a:extLst>
              <a:ext uri="{28A0092B-C50C-407E-A947-70E740481C1C}">
                <a14:useLocalDpi xmlns:a14="http://schemas.microsoft.com/office/drawing/2010/main" val="0"/>
              </a:ext>
            </a:extLst>
          </a:blip>
          <a:srcRect/>
          <a:stretch>
            <a:fillRect/>
          </a:stretch>
        </p:blipFill>
        <p:spPr bwMode="auto">
          <a:xfrm>
            <a:off x="5735960" y="4005064"/>
            <a:ext cx="3676650" cy="2590800"/>
          </a:xfrm>
          <a:prstGeom prst="rect">
            <a:avLst/>
          </a:prstGeom>
          <a:noFill/>
          <a:ln>
            <a:noFill/>
          </a:ln>
        </p:spPr>
      </p:pic>
      <p:pic>
        <p:nvPicPr>
          <p:cNvPr id="7" name="صورة 6" descr="http://files3.w-enter.com/imported/2009/10/rduk92eg86fx-1.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rot="10800000">
            <a:off x="1925960" y="4620343"/>
            <a:ext cx="3810000" cy="1905000"/>
          </a:xfrm>
          <a:prstGeom prst="rect">
            <a:avLst/>
          </a:prstGeom>
          <a:noFill/>
          <a:ln>
            <a:noFill/>
          </a:ln>
        </p:spPr>
      </p:pic>
    </p:spTree>
    <p:extLst>
      <p:ext uri="{BB962C8B-B14F-4D97-AF65-F5344CB8AC3E}">
        <p14:creationId xmlns:p14="http://schemas.microsoft.com/office/powerpoint/2010/main" val="16559542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631504" y="116632"/>
            <a:ext cx="2376264" cy="2160240"/>
          </a:xfrm>
        </p:spPr>
        <p:style>
          <a:lnRef idx="0">
            <a:schemeClr val="accent6"/>
          </a:lnRef>
          <a:fillRef idx="3">
            <a:schemeClr val="accent6"/>
          </a:fillRef>
          <a:effectRef idx="3">
            <a:schemeClr val="accent6"/>
          </a:effectRef>
          <a:fontRef idx="minor">
            <a:schemeClr val="lt1"/>
          </a:fontRef>
        </p:style>
        <p:txBody>
          <a:bodyPr>
            <a:noAutofit/>
          </a:bodyPr>
          <a:lstStyle/>
          <a:p>
            <a:pPr algn="ctr"/>
            <a:r>
              <a:rPr lang="ar-SA" sz="2400" b="1" dirty="0"/>
              <a:t>فرش التفصيلات </a:t>
            </a:r>
            <a:r>
              <a:rPr lang="ar-SA" sz="2400" b="1" dirty="0" err="1"/>
              <a:t>الصغيره</a:t>
            </a:r>
            <a:r>
              <a:rPr lang="ar-SA" sz="2400" b="1" dirty="0"/>
              <a:t> </a:t>
            </a:r>
            <a:r>
              <a:rPr lang="ar-SA" sz="2400" b="1" dirty="0" err="1"/>
              <a:t>والمتوسطه</a:t>
            </a:r>
            <a:r>
              <a:rPr lang="ar-SA" sz="2400" b="1" dirty="0"/>
              <a:t> والكبير</a:t>
            </a:r>
            <a:br>
              <a:rPr lang="ar-SA" sz="2400" b="1" dirty="0"/>
            </a:br>
            <a:br>
              <a:rPr lang="ar-SA" sz="2400" b="1" dirty="0"/>
            </a:br>
            <a:endParaRPr lang="ar-SA" sz="2400" dirty="0"/>
          </a:p>
        </p:txBody>
      </p:sp>
      <p:sp>
        <p:nvSpPr>
          <p:cNvPr id="3" name="عنصر نائب للمحتوى 2"/>
          <p:cNvSpPr>
            <a:spLocks noGrp="1"/>
          </p:cNvSpPr>
          <p:nvPr>
            <p:ph sz="quarter" idx="4294967295"/>
          </p:nvPr>
        </p:nvSpPr>
        <p:spPr>
          <a:xfrm>
            <a:off x="2567608" y="2276872"/>
            <a:ext cx="7467600" cy="4873752"/>
          </a:xfrm>
        </p:spPr>
        <p:txBody>
          <a:bodyPr>
            <a:normAutofit/>
          </a:bodyPr>
          <a:lstStyle/>
          <a:p>
            <a:r>
              <a:rPr lang="ar-SA" b="1" dirty="0"/>
              <a:t>ق _تعرف كذلك بالفرش </a:t>
            </a:r>
            <a:r>
              <a:rPr lang="ar-SA" b="1" dirty="0" err="1"/>
              <a:t>المستديره</a:t>
            </a:r>
            <a:r>
              <a:rPr lang="ar-SA" b="1" dirty="0"/>
              <a:t> </a:t>
            </a:r>
            <a:r>
              <a:rPr lang="ar-SA" b="1" dirty="0" err="1"/>
              <a:t>فالصغيره</a:t>
            </a:r>
            <a:r>
              <a:rPr lang="ar-SA" b="1" dirty="0"/>
              <a:t> تستخدم في توضيح أجزاء معينه لا تستطيع أيفرشه عمل ذلك ولا ننسى أنها تستخدم كذلك في صنع توقيع كل رسام بلوحته </a:t>
            </a:r>
            <a:r>
              <a:rPr lang="ar-SA" b="1" dirty="0" err="1"/>
              <a:t>الخاصه</a:t>
            </a:r>
            <a:r>
              <a:rPr lang="ar-SA" b="1" dirty="0"/>
              <a:t>.</a:t>
            </a:r>
            <a:br>
              <a:rPr lang="ar-SA" b="1" dirty="0"/>
            </a:br>
            <a:r>
              <a:rPr lang="ar-SA" b="1" dirty="0"/>
              <a:t>أما </a:t>
            </a:r>
            <a:r>
              <a:rPr lang="ar-SA" b="1" dirty="0" err="1"/>
              <a:t>المتوسطه</a:t>
            </a:r>
            <a:r>
              <a:rPr lang="ar-SA" b="1" dirty="0"/>
              <a:t> </a:t>
            </a:r>
            <a:r>
              <a:rPr lang="ar-SA" b="1" dirty="0" err="1"/>
              <a:t>فهى</a:t>
            </a:r>
            <a:r>
              <a:rPr lang="ar-SA" b="1" dirty="0"/>
              <a:t> أكثر </a:t>
            </a:r>
            <a:r>
              <a:rPr lang="ar-SA" b="1" dirty="0" err="1"/>
              <a:t>إستخداماً</a:t>
            </a:r>
            <a:r>
              <a:rPr lang="ar-SA" b="1" dirty="0"/>
              <a:t> في معظم الأوقات وتناسب أغلب </a:t>
            </a:r>
            <a:r>
              <a:rPr lang="ar-SA" b="1" dirty="0" err="1"/>
              <a:t>لبتفاصيلات</a:t>
            </a:r>
            <a:r>
              <a:rPr lang="ar-SA" b="1" dirty="0"/>
              <a:t> تقريبا ً.</a:t>
            </a:r>
            <a:br>
              <a:rPr lang="ar-SA" b="1" dirty="0"/>
            </a:br>
            <a:r>
              <a:rPr lang="ar-SA" b="1" dirty="0"/>
              <a:t>أما </a:t>
            </a:r>
            <a:r>
              <a:rPr lang="ar-SA" b="1" dirty="0" err="1"/>
              <a:t>الكبيره</a:t>
            </a:r>
            <a:r>
              <a:rPr lang="ar-SA" b="1" dirty="0"/>
              <a:t> </a:t>
            </a:r>
            <a:r>
              <a:rPr lang="ar-SA" b="1" dirty="0" err="1"/>
              <a:t>فهى</a:t>
            </a:r>
            <a:r>
              <a:rPr lang="ar-SA" b="1" dirty="0"/>
              <a:t> الأكثر تنوعا ً في </a:t>
            </a:r>
            <a:r>
              <a:rPr lang="ar-SA" b="1" dirty="0" err="1"/>
              <a:t>الإستخدام</a:t>
            </a:r>
            <a:r>
              <a:rPr lang="ar-SA" b="1" dirty="0"/>
              <a:t> </a:t>
            </a:r>
          </a:p>
          <a:p>
            <a:r>
              <a:rPr lang="ar-SA" b="1" dirty="0"/>
              <a:t>تطبيق ق – 1-2</a:t>
            </a:r>
            <a:br>
              <a:rPr lang="ar-SA" b="1" dirty="0"/>
            </a:br>
            <a:br>
              <a:rPr lang="ar-SA" b="1" dirty="0"/>
            </a:br>
            <a:endParaRPr lang="ar-SA" dirty="0"/>
          </a:p>
        </p:txBody>
      </p:sp>
      <p:pic>
        <p:nvPicPr>
          <p:cNvPr id="4" name="صورة 3" descr="http://files3.w-enter.com/imported/2009/10/2ksftzoaytr3-1.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303912" y="83839"/>
            <a:ext cx="4890120" cy="1905000"/>
          </a:xfrm>
          <a:prstGeom prst="rect">
            <a:avLst/>
          </a:prstGeom>
          <a:noFill/>
          <a:ln>
            <a:noFill/>
          </a:ln>
        </p:spPr>
      </p:pic>
    </p:spTree>
    <p:extLst>
      <p:ext uri="{BB962C8B-B14F-4D97-AF65-F5344CB8AC3E}">
        <p14:creationId xmlns:p14="http://schemas.microsoft.com/office/powerpoint/2010/main" val="33740145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6580" y="379399"/>
            <a:ext cx="4570147" cy="939325"/>
          </a:xfrm>
        </p:spPr>
        <p:txBody>
          <a:bodyPr/>
          <a:lstStyle/>
          <a:p>
            <a:r>
              <a:rPr lang="ar-SA" sz="4000" dirty="0"/>
              <a:t>الفرشاة المروحية</a:t>
            </a:r>
          </a:p>
        </p:txBody>
      </p:sp>
      <p:sp>
        <p:nvSpPr>
          <p:cNvPr id="3" name="عنصر نائب للمحتوى 2"/>
          <p:cNvSpPr>
            <a:spLocks noGrp="1"/>
          </p:cNvSpPr>
          <p:nvPr>
            <p:ph sz="quarter" idx="4294967295"/>
          </p:nvPr>
        </p:nvSpPr>
        <p:spPr>
          <a:xfrm>
            <a:off x="2495600" y="2606951"/>
            <a:ext cx="7467600" cy="4873752"/>
          </a:xfrm>
        </p:spPr>
        <p:txBody>
          <a:bodyPr/>
          <a:lstStyle/>
          <a:p>
            <a:r>
              <a:rPr lang="ar-SA" dirty="0"/>
              <a:t> ص _الفرشاة المروحية :-</a:t>
            </a:r>
          </a:p>
          <a:p>
            <a:r>
              <a:rPr lang="ar-SA" dirty="0"/>
              <a:t>ممتازة لرسم الصنوبريات و لفافات الشعر الطويل</a:t>
            </a:r>
          </a:p>
          <a:p>
            <a:r>
              <a:rPr lang="ar-SA" dirty="0"/>
              <a:t>رسم الاشجار</a:t>
            </a:r>
          </a:p>
          <a:p>
            <a:r>
              <a:rPr lang="ar-SA" dirty="0"/>
              <a:t>تطبيق  ص-1_2-_</a:t>
            </a:r>
          </a:p>
        </p:txBody>
      </p:sp>
      <p:pic>
        <p:nvPicPr>
          <p:cNvPr id="4" name="صورة 3" descr="http://i650.photobucket.com/albums/uu228/malakart/brushes/0ccd52c2.jpg"/>
          <p:cNvPicPr/>
          <p:nvPr/>
        </p:nvPicPr>
        <p:blipFill>
          <a:blip r:embed="rId2">
            <a:extLst>
              <a:ext uri="{28A0092B-C50C-407E-A947-70E740481C1C}">
                <a14:useLocalDpi xmlns:a14="http://schemas.microsoft.com/office/drawing/2010/main" val="0"/>
              </a:ext>
            </a:extLst>
          </a:blip>
          <a:srcRect/>
          <a:stretch>
            <a:fillRect/>
          </a:stretch>
        </p:blipFill>
        <p:spPr bwMode="auto">
          <a:xfrm>
            <a:off x="4348034" y="69322"/>
            <a:ext cx="6274668" cy="1559478"/>
          </a:xfrm>
          <a:prstGeom prst="rect">
            <a:avLst/>
          </a:prstGeom>
          <a:noFill/>
          <a:ln>
            <a:noFill/>
          </a:ln>
        </p:spPr>
      </p:pic>
      <p:pic>
        <p:nvPicPr>
          <p:cNvPr id="5" name="صورة 4" descr="http://i650.photobucket.com/albums/uu228/malakart/brushes/fan_brush_w_tree.jpg"/>
          <p:cNvPicPr/>
          <p:nvPr/>
        </p:nvPicPr>
        <p:blipFill>
          <a:blip r:embed="rId3">
            <a:extLst>
              <a:ext uri="{28A0092B-C50C-407E-A947-70E740481C1C}">
                <a14:useLocalDpi xmlns:a14="http://schemas.microsoft.com/office/drawing/2010/main" val="0"/>
              </a:ext>
            </a:extLst>
          </a:blip>
          <a:srcRect/>
          <a:stretch>
            <a:fillRect/>
          </a:stretch>
        </p:blipFill>
        <p:spPr bwMode="auto">
          <a:xfrm>
            <a:off x="4727849" y="4786218"/>
            <a:ext cx="2371725" cy="1680447"/>
          </a:xfrm>
          <a:prstGeom prst="rect">
            <a:avLst/>
          </a:prstGeom>
          <a:noFill/>
          <a:ln>
            <a:noFill/>
          </a:ln>
        </p:spPr>
      </p:pic>
      <p:pic>
        <p:nvPicPr>
          <p:cNvPr id="6" name="صورة 5" descr="http://i650.photobucket.com/albums/uu228/malakart/brushes/lilac.jpg"/>
          <p:cNvPicPr/>
          <p:nvPr/>
        </p:nvPicPr>
        <p:blipFill>
          <a:blip r:embed="rId4">
            <a:extLst>
              <a:ext uri="{28A0092B-C50C-407E-A947-70E740481C1C}">
                <a14:useLocalDpi xmlns:a14="http://schemas.microsoft.com/office/drawing/2010/main" val="0"/>
              </a:ext>
            </a:extLst>
          </a:blip>
          <a:srcRect/>
          <a:stretch>
            <a:fillRect/>
          </a:stretch>
        </p:blipFill>
        <p:spPr bwMode="auto">
          <a:xfrm>
            <a:off x="1596008" y="3356992"/>
            <a:ext cx="2483768" cy="3461792"/>
          </a:xfrm>
          <a:prstGeom prst="rect">
            <a:avLst/>
          </a:prstGeom>
          <a:noFill/>
          <a:ln>
            <a:noFill/>
          </a:ln>
        </p:spPr>
      </p:pic>
    </p:spTree>
    <p:extLst>
      <p:ext uri="{BB962C8B-B14F-4D97-AF65-F5344CB8AC3E}">
        <p14:creationId xmlns:p14="http://schemas.microsoft.com/office/powerpoint/2010/main" val="3295744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3871664" y="1916832"/>
            <a:ext cx="6400800" cy="4680520"/>
          </a:xfrm>
        </p:spPr>
        <p:txBody>
          <a:bodyPr/>
          <a:lstStyle/>
          <a:p>
            <a:r>
              <a:rPr lang="ar-SA" dirty="0"/>
              <a:t>_الفرشاة ذات الوبر الطويل</a:t>
            </a:r>
          </a:p>
          <a:p>
            <a:r>
              <a:rPr lang="ar-SA" dirty="0"/>
              <a:t>تعرف هذه الفرشاة بأنها خاصة للتوقيع</a:t>
            </a:r>
            <a:br>
              <a:rPr lang="ar-SA" dirty="0"/>
            </a:br>
            <a:r>
              <a:rPr lang="ar-SA" dirty="0"/>
              <a:t>لكنها تعتبر جيدة لرسم الخطوط الطويلة والدقيقة مثل فروع الاشجار الخريفية</a:t>
            </a:r>
          </a:p>
          <a:p>
            <a:r>
              <a:rPr lang="ar-SA" dirty="0"/>
              <a:t>تطبيق م _فرشات ذات الوبر الطويل</a:t>
            </a:r>
          </a:p>
          <a:p>
            <a:r>
              <a:rPr lang="ar-SA" dirty="0"/>
              <a:t>إذا لم تتوفر الفرشاة ذات الوبر الطويل يمكننا استخدام الفرشاة التفصيلات </a:t>
            </a:r>
            <a:r>
              <a:rPr lang="ar-SA" dirty="0" err="1"/>
              <a:t>الصغيره</a:t>
            </a:r>
            <a:r>
              <a:rPr lang="ar-SA" dirty="0"/>
              <a:t> </a:t>
            </a:r>
          </a:p>
          <a:p>
            <a:br>
              <a:rPr lang="ar-SA" dirty="0"/>
            </a:br>
            <a:endParaRPr lang="ar-SA" dirty="0"/>
          </a:p>
        </p:txBody>
      </p:sp>
      <p:pic>
        <p:nvPicPr>
          <p:cNvPr id="4" name="صورة 3" descr="http://i650.photobucket.com/albums/uu228/malakart/brushes/1f35c8e6.jpg"/>
          <p:cNvPicPr/>
          <p:nvPr/>
        </p:nvPicPr>
        <p:blipFill>
          <a:blip r:embed="rId2">
            <a:extLst>
              <a:ext uri="{28A0092B-C50C-407E-A947-70E740481C1C}">
                <a14:useLocalDpi xmlns:a14="http://schemas.microsoft.com/office/drawing/2010/main" val="0"/>
              </a:ext>
            </a:extLst>
          </a:blip>
          <a:srcRect/>
          <a:stretch>
            <a:fillRect/>
          </a:stretch>
        </p:blipFill>
        <p:spPr bwMode="auto">
          <a:xfrm>
            <a:off x="4583832" y="260649"/>
            <a:ext cx="5715000" cy="1457325"/>
          </a:xfrm>
          <a:prstGeom prst="rect">
            <a:avLst/>
          </a:prstGeom>
          <a:noFill/>
          <a:ln>
            <a:noFill/>
          </a:ln>
        </p:spPr>
      </p:pic>
      <p:pic>
        <p:nvPicPr>
          <p:cNvPr id="5" name="صورة 4" descr="http://i650.photobucket.com/albums/uu228/malakart/brushes/b9669684.jpg"/>
          <p:cNvPicPr/>
          <p:nvPr/>
        </p:nvPicPr>
        <p:blipFill>
          <a:blip r:embed="rId3">
            <a:extLst>
              <a:ext uri="{28A0092B-C50C-407E-A947-70E740481C1C}">
                <a14:useLocalDpi xmlns:a14="http://schemas.microsoft.com/office/drawing/2010/main" val="0"/>
              </a:ext>
            </a:extLst>
          </a:blip>
          <a:srcRect/>
          <a:stretch>
            <a:fillRect/>
          </a:stretch>
        </p:blipFill>
        <p:spPr bwMode="auto">
          <a:xfrm>
            <a:off x="1703514" y="4437112"/>
            <a:ext cx="3096343" cy="2160240"/>
          </a:xfrm>
          <a:prstGeom prst="rect">
            <a:avLst/>
          </a:prstGeom>
          <a:noFill/>
          <a:ln>
            <a:noFill/>
          </a:ln>
        </p:spPr>
      </p:pic>
    </p:spTree>
    <p:extLst>
      <p:ext uri="{BB962C8B-B14F-4D97-AF65-F5344CB8AC3E}">
        <p14:creationId xmlns:p14="http://schemas.microsoft.com/office/powerpoint/2010/main" val="3276783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2855640" y="1468340"/>
            <a:ext cx="6400800" cy="3474720"/>
          </a:xfrm>
        </p:spPr>
        <p:txBody>
          <a:bodyPr/>
          <a:lstStyle/>
          <a:p>
            <a:r>
              <a:rPr lang="ar-SA" b="1" dirty="0"/>
              <a:t>د-فرشاة السيف:-</a:t>
            </a:r>
            <a:endParaRPr lang="ar-SA" dirty="0"/>
          </a:p>
          <a:p>
            <a:pPr marL="0" indent="0">
              <a:buNone/>
            </a:pPr>
            <a:r>
              <a:rPr lang="ar-SA" dirty="0"/>
              <a:t>مناسبة لرسم الخطوط الطويلة مثل فروع الأشجار او تحديد العناصر في اللوحة (الخط الكنتوري)  (تطبيق د-1-2-</a:t>
            </a:r>
          </a:p>
          <a:p>
            <a:pPr marL="0" indent="0">
              <a:buNone/>
            </a:pPr>
            <a:endParaRPr lang="ar-SA" dirty="0"/>
          </a:p>
          <a:p>
            <a:endParaRPr lang="ar-SA" dirty="0"/>
          </a:p>
        </p:txBody>
      </p:sp>
      <p:pic>
        <p:nvPicPr>
          <p:cNvPr id="4" name="صورة 3" descr="http://i650.photobucket.com/albums/uu228/malakart/brushes/9d9ccc14.jpg"/>
          <p:cNvPicPr/>
          <p:nvPr/>
        </p:nvPicPr>
        <p:blipFill>
          <a:blip r:embed="rId2">
            <a:extLst>
              <a:ext uri="{28A0092B-C50C-407E-A947-70E740481C1C}">
                <a14:useLocalDpi xmlns:a14="http://schemas.microsoft.com/office/drawing/2010/main" val="0"/>
              </a:ext>
            </a:extLst>
          </a:blip>
          <a:srcRect/>
          <a:stretch>
            <a:fillRect/>
          </a:stretch>
        </p:blipFill>
        <p:spPr bwMode="auto">
          <a:xfrm>
            <a:off x="3935760" y="132202"/>
            <a:ext cx="6346676" cy="848526"/>
          </a:xfrm>
          <a:prstGeom prst="rect">
            <a:avLst/>
          </a:prstGeom>
          <a:noFill/>
          <a:ln>
            <a:noFill/>
          </a:ln>
        </p:spPr>
      </p:pic>
      <p:pic>
        <p:nvPicPr>
          <p:cNvPr id="5" name="صورة 4" descr="http://i650.photobucket.com/albums/uu228/malakart/brushes/Grabbed20Frame2030.jpg"/>
          <p:cNvPicPr/>
          <p:nvPr/>
        </p:nvPicPr>
        <p:blipFill>
          <a:blip r:embed="rId3">
            <a:extLst>
              <a:ext uri="{28A0092B-C50C-407E-A947-70E740481C1C}">
                <a14:useLocalDpi xmlns:a14="http://schemas.microsoft.com/office/drawing/2010/main" val="0"/>
              </a:ext>
            </a:extLst>
          </a:blip>
          <a:srcRect/>
          <a:stretch>
            <a:fillRect/>
          </a:stretch>
        </p:blipFill>
        <p:spPr bwMode="auto">
          <a:xfrm>
            <a:off x="6600056" y="3573017"/>
            <a:ext cx="3528392" cy="2699847"/>
          </a:xfrm>
          <a:prstGeom prst="rect">
            <a:avLst/>
          </a:prstGeom>
          <a:noFill/>
          <a:ln>
            <a:noFill/>
          </a:ln>
        </p:spPr>
      </p:pic>
      <p:pic>
        <p:nvPicPr>
          <p:cNvPr id="6" name="صورة 5" descr="http://files3.w-enter.com/imported/2009/10/7gtsxmzqgiwu-1.jpg">
            <a:hlinkClick r:id="rId4" tgtFrame="_blank"/>
          </p:cNvPr>
          <p:cNvPicPr/>
          <p:nvPr/>
        </p:nvPicPr>
        <p:blipFill>
          <a:blip r:embed="rId5">
            <a:extLst>
              <a:ext uri="{28A0092B-C50C-407E-A947-70E740481C1C}">
                <a14:useLocalDpi xmlns:a14="http://schemas.microsoft.com/office/drawing/2010/main" val="0"/>
              </a:ext>
            </a:extLst>
          </a:blip>
          <a:srcRect/>
          <a:stretch>
            <a:fillRect/>
          </a:stretch>
        </p:blipFill>
        <p:spPr bwMode="auto">
          <a:xfrm>
            <a:off x="1578658" y="4365104"/>
            <a:ext cx="3810000" cy="1905000"/>
          </a:xfrm>
          <a:prstGeom prst="rect">
            <a:avLst/>
          </a:prstGeom>
          <a:noFill/>
          <a:ln>
            <a:noFill/>
          </a:ln>
        </p:spPr>
      </p:pic>
    </p:spTree>
    <p:extLst>
      <p:ext uri="{BB962C8B-B14F-4D97-AF65-F5344CB8AC3E}">
        <p14:creationId xmlns:p14="http://schemas.microsoft.com/office/powerpoint/2010/main" val="810868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p:txBody>
          <a:bodyPr/>
          <a:lstStyle/>
          <a:p>
            <a:r>
              <a:rPr lang="ar-SA" dirty="0"/>
              <a:t>الأدوات و المواد اللونية </a:t>
            </a:r>
            <a:endParaRPr lang="en-US" dirty="0"/>
          </a:p>
        </p:txBody>
      </p:sp>
      <p:sp>
        <p:nvSpPr>
          <p:cNvPr id="3" name="عنوان فرعي 2"/>
          <p:cNvSpPr>
            <a:spLocks noGrp="1"/>
          </p:cNvSpPr>
          <p:nvPr>
            <p:ph type="subTitle" idx="1"/>
          </p:nvPr>
        </p:nvSpPr>
        <p:spPr/>
        <p:txBody>
          <a:bodyPr>
            <a:normAutofit/>
          </a:bodyPr>
          <a:lstStyle/>
          <a:p>
            <a:pPr algn="r"/>
            <a:r>
              <a:rPr lang="ar-SA" dirty="0">
                <a:effectLst>
                  <a:outerShdw blurRad="38100" dist="38100" dir="2700000" algn="tl">
                    <a:srgbClr val="000000">
                      <a:alpha val="43137"/>
                    </a:srgbClr>
                  </a:outerShdw>
                </a:effectLst>
              </a:rPr>
              <a:t>اعداد</a:t>
            </a:r>
          </a:p>
          <a:p>
            <a:pPr algn="r"/>
            <a:r>
              <a:rPr lang="ar-SA">
                <a:effectLst>
                  <a:outerShdw blurRad="38100" dist="38100" dir="2700000" algn="tl">
                    <a:srgbClr val="000000">
                      <a:alpha val="43137"/>
                    </a:srgbClr>
                  </a:outerShdw>
                </a:effectLst>
              </a:rPr>
              <a:t>م. </a:t>
            </a:r>
            <a:r>
              <a:rPr lang="ar-SA" dirty="0">
                <a:effectLst>
                  <a:outerShdw blurRad="38100" dist="38100" dir="2700000" algn="tl">
                    <a:srgbClr val="000000">
                      <a:alpha val="43137"/>
                    </a:srgbClr>
                  </a:outerShdw>
                </a:effectLst>
              </a:rPr>
              <a:t>نبيل محمد صالح </a:t>
            </a:r>
          </a:p>
          <a:p>
            <a:pPr algn="r"/>
            <a:r>
              <a:rPr lang="ar-SA" dirty="0">
                <a:effectLst>
                  <a:outerShdw blurRad="38100" dist="38100" dir="2700000" algn="tl">
                    <a:srgbClr val="000000">
                      <a:alpha val="43137"/>
                    </a:srgbClr>
                  </a:outerShdw>
                </a:effectLst>
              </a:rPr>
              <a:t>قسم هندسة العمارة / كلية الهندسة جامعة ديالى </a:t>
            </a:r>
            <a:endParaRPr lang="en-US"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9565159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863753" y="116632"/>
            <a:ext cx="6512511" cy="1143000"/>
          </a:xfrm>
        </p:spPr>
        <p:txBody>
          <a:bodyPr/>
          <a:lstStyle/>
          <a:p>
            <a:r>
              <a:rPr lang="ar-SA" sz="4000" dirty="0"/>
              <a:t>تطبيق فرشاة السيف</a:t>
            </a:r>
          </a:p>
        </p:txBody>
      </p:sp>
      <p:pic>
        <p:nvPicPr>
          <p:cNvPr id="4" name="تطبيق فرشاة السيف.flv">
            <a:hlinkClick r:id="" action="ppaction://media"/>
          </p:cNvPr>
          <p:cNvPicPr>
            <a:picLocks noGrp="1" noChangeAspect="1"/>
          </p:cNvPicPr>
          <p:nvPr>
            <p:ph sz="quarter" idx="4294967295"/>
            <a:videoFile r:link="rId2"/>
            <p:extLst>
              <p:ext uri="{DAA4B4D4-6D71-4841-9C94-3DE7FCFB9230}">
                <p14:media xmlns:p14="http://schemas.microsoft.com/office/powerpoint/2010/main" r:embed="rId1"/>
              </p:ext>
            </p:extLst>
          </p:nvPr>
        </p:nvPicPr>
        <p:blipFill>
          <a:blip r:embed="rId4"/>
          <a:stretch>
            <a:fillRect/>
          </a:stretch>
        </p:blipFill>
        <p:spPr>
          <a:xfrm>
            <a:off x="1631504" y="980729"/>
            <a:ext cx="8712968" cy="5707285"/>
          </a:xfrm>
        </p:spPr>
      </p:pic>
    </p:spTree>
    <p:extLst>
      <p:ext uri="{BB962C8B-B14F-4D97-AF65-F5344CB8AC3E}">
        <p14:creationId xmlns:p14="http://schemas.microsoft.com/office/powerpoint/2010/main" val="1771477693"/>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4"/>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4"/>
                                        </p:tgtEl>
                                      </p:cBhvr>
                                    </p:cmd>
                                  </p:childTnLst>
                                </p:cTn>
                              </p:par>
                            </p:childTnLst>
                          </p:cTn>
                        </p:par>
                      </p:childTnLst>
                    </p:cTn>
                  </p:par>
                </p:childTnLst>
              </p:cTn>
              <p:nextCondLst>
                <p:cond evt="onClick" delay="0">
                  <p:tgtEl>
                    <p:spTgt spid="4"/>
                  </p:tgtEl>
                </p:cond>
              </p:nextCondLst>
            </p:seq>
            <p:video>
              <p:cMediaNode vol="80000" mute="1">
                <p:cTn id="7" fill="hold" display="0">
                  <p:stCondLst>
                    <p:cond delay="indefinite"/>
                  </p:stCondLst>
                </p:cTn>
                <p:tgtEl>
                  <p:spTgt spid="4"/>
                </p:tgtEl>
              </p:cMediaNode>
            </p:video>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4294967295"/>
          </p:nvPr>
        </p:nvSpPr>
        <p:spPr>
          <a:xfrm>
            <a:off x="1919536" y="2890455"/>
            <a:ext cx="7920880" cy="4873752"/>
          </a:xfrm>
        </p:spPr>
        <p:txBody>
          <a:bodyPr/>
          <a:lstStyle/>
          <a:p>
            <a:r>
              <a:rPr lang="ar-SA" b="1" dirty="0"/>
              <a:t>فرشاة الترطيب:-</a:t>
            </a:r>
          </a:p>
          <a:p>
            <a:r>
              <a:rPr lang="ar-SA" dirty="0"/>
              <a:t>تستعمل لترطيب الورق قبل الرسم ويمكن </a:t>
            </a:r>
            <a:r>
              <a:rPr lang="ar-SA" dirty="0" err="1"/>
              <a:t>أستبدالها</a:t>
            </a:r>
            <a:r>
              <a:rPr lang="ar-SA" dirty="0"/>
              <a:t> </a:t>
            </a:r>
            <a:r>
              <a:rPr lang="ar-SA" dirty="0" err="1"/>
              <a:t>بأسفنجة</a:t>
            </a:r>
            <a:endParaRPr lang="ar-SA" dirty="0"/>
          </a:p>
          <a:p>
            <a:r>
              <a:rPr lang="ar-SA" dirty="0"/>
              <a:t>وهي مثالية لتوزيع اللون على السطح  </a:t>
            </a:r>
          </a:p>
          <a:p>
            <a:r>
              <a:rPr lang="ar-SA" dirty="0"/>
              <a:t>تطبيق ش –اسفنجة </a:t>
            </a:r>
            <a:r>
              <a:rPr lang="ar-SA" dirty="0" err="1"/>
              <a:t>الطباعه</a:t>
            </a:r>
            <a:r>
              <a:rPr lang="ar-SA" dirty="0"/>
              <a:t> صغيره وكبيرة </a:t>
            </a:r>
          </a:p>
        </p:txBody>
      </p:sp>
      <p:pic>
        <p:nvPicPr>
          <p:cNvPr id="4" name="صورة 3" descr="http://i650.photobucket.com/albums/uu228/malakart/brushes/6d3510ca.jpg"/>
          <p:cNvPicPr/>
          <p:nvPr/>
        </p:nvPicPr>
        <p:blipFill>
          <a:blip r:embed="rId2">
            <a:extLst>
              <a:ext uri="{28A0092B-C50C-407E-A947-70E740481C1C}">
                <a14:useLocalDpi xmlns:a14="http://schemas.microsoft.com/office/drawing/2010/main" val="0"/>
              </a:ext>
            </a:extLst>
          </a:blip>
          <a:srcRect/>
          <a:stretch>
            <a:fillRect/>
          </a:stretch>
        </p:blipFill>
        <p:spPr bwMode="auto">
          <a:xfrm>
            <a:off x="4583832" y="0"/>
            <a:ext cx="5715000" cy="2857500"/>
          </a:xfrm>
          <a:prstGeom prst="rect">
            <a:avLst/>
          </a:prstGeom>
          <a:noFill/>
          <a:ln>
            <a:noFill/>
          </a:ln>
        </p:spPr>
      </p:pic>
      <p:pic>
        <p:nvPicPr>
          <p:cNvPr id="5" name="صورة 4" descr="http://i650.photobucket.com/albums/uu228/malakart/brushes/watercolour-painting-demo.jpg"/>
          <p:cNvPicPr/>
          <p:nvPr/>
        </p:nvPicPr>
        <p:blipFill>
          <a:blip r:embed="rId3">
            <a:extLst>
              <a:ext uri="{28A0092B-C50C-407E-A947-70E740481C1C}">
                <a14:useLocalDpi xmlns:a14="http://schemas.microsoft.com/office/drawing/2010/main" val="0"/>
              </a:ext>
            </a:extLst>
          </a:blip>
          <a:srcRect/>
          <a:stretch>
            <a:fillRect/>
          </a:stretch>
        </p:blipFill>
        <p:spPr bwMode="auto">
          <a:xfrm>
            <a:off x="1771582" y="5157192"/>
            <a:ext cx="5404538" cy="1584176"/>
          </a:xfrm>
          <a:prstGeom prst="rect">
            <a:avLst/>
          </a:prstGeom>
          <a:noFill/>
          <a:ln>
            <a:noFill/>
          </a:ln>
        </p:spPr>
      </p:pic>
    </p:spTree>
    <p:extLst>
      <p:ext uri="{BB962C8B-B14F-4D97-AF65-F5344CB8AC3E}">
        <p14:creationId xmlns:p14="http://schemas.microsoft.com/office/powerpoint/2010/main" val="587844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anim calcmode="lin" valueType="num">
                                      <p:cBhvr additive="base">
                                        <p:cTn id="11"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 calcmode="lin" valueType="num">
                                      <p:cBhvr additive="base">
                                        <p:cTn id="1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91544" y="188640"/>
            <a:ext cx="2664296" cy="1368152"/>
          </a:xfrm>
        </p:spPr>
        <p:style>
          <a:lnRef idx="0">
            <a:schemeClr val="accent6"/>
          </a:lnRef>
          <a:fillRef idx="3">
            <a:schemeClr val="accent6"/>
          </a:fillRef>
          <a:effectRef idx="3">
            <a:schemeClr val="accent6"/>
          </a:effectRef>
          <a:fontRef idx="minor">
            <a:schemeClr val="lt1"/>
          </a:fontRef>
        </p:style>
        <p:txBody>
          <a:bodyPr>
            <a:normAutofit/>
          </a:bodyPr>
          <a:lstStyle/>
          <a:p>
            <a:r>
              <a:rPr lang="ar-SA" dirty="0">
                <a:solidFill>
                  <a:schemeClr val="accent4">
                    <a:lumMod val="75000"/>
                  </a:schemeClr>
                </a:solidFill>
              </a:rPr>
              <a:t>الفرشاة الساحرة </a:t>
            </a:r>
          </a:p>
        </p:txBody>
      </p:sp>
      <p:sp>
        <p:nvSpPr>
          <p:cNvPr id="3" name="عنصر نائب للمحتوى 2"/>
          <p:cNvSpPr>
            <a:spLocks noGrp="1"/>
          </p:cNvSpPr>
          <p:nvPr>
            <p:ph sz="quarter" idx="4294967295"/>
          </p:nvPr>
        </p:nvSpPr>
        <p:spPr>
          <a:xfrm>
            <a:off x="2063552" y="1905001"/>
            <a:ext cx="7467600" cy="4836368"/>
          </a:xfrm>
        </p:spPr>
        <p:txBody>
          <a:bodyPr>
            <a:normAutofit fontScale="92500" lnSpcReduction="20000"/>
          </a:bodyPr>
          <a:lstStyle/>
          <a:p>
            <a:r>
              <a:rPr lang="ar-SA" b="1" dirty="0"/>
              <a:t>تحتفظ كتلتها </a:t>
            </a:r>
            <a:r>
              <a:rPr lang="ar-SA" b="1" dirty="0" err="1"/>
              <a:t>المتشبعه</a:t>
            </a:r>
            <a:r>
              <a:rPr lang="ar-SA" b="1" dirty="0"/>
              <a:t> </a:t>
            </a:r>
            <a:r>
              <a:rPr lang="ar-SA" b="1" dirty="0" err="1"/>
              <a:t>بالصبغه</a:t>
            </a:r>
            <a:r>
              <a:rPr lang="ar-SA" b="1" dirty="0"/>
              <a:t> بحيث يمكن </a:t>
            </a:r>
            <a:r>
              <a:rPr lang="ar-SA" b="1" dirty="0" err="1"/>
              <a:t>إستخدامها</a:t>
            </a:r>
            <a:r>
              <a:rPr lang="ar-SA" b="1" dirty="0"/>
              <a:t> في صنع خطوط </a:t>
            </a:r>
            <a:r>
              <a:rPr lang="ar-SA" b="1" dirty="0" err="1"/>
              <a:t>دقيقه.وهى</a:t>
            </a:r>
            <a:r>
              <a:rPr lang="ar-SA" b="1" dirty="0"/>
              <a:t> تستخدم في رسم العشب والشعر </a:t>
            </a:r>
            <a:r>
              <a:rPr lang="ar-SA" b="1" dirty="0" err="1"/>
              <a:t>والفرووكذلك</a:t>
            </a:r>
            <a:r>
              <a:rPr lang="ar-SA" b="1" dirty="0"/>
              <a:t> </a:t>
            </a:r>
            <a:r>
              <a:rPr lang="ar-SA" b="1" dirty="0" err="1"/>
              <a:t>الإنعكاسات</a:t>
            </a:r>
            <a:r>
              <a:rPr lang="ar-SA" b="1" dirty="0"/>
              <a:t> والتموجات </a:t>
            </a:r>
            <a:r>
              <a:rPr lang="ar-SA" b="1" dirty="0" err="1"/>
              <a:t>المائيه</a:t>
            </a:r>
            <a:r>
              <a:rPr lang="ar-SA" b="1" dirty="0"/>
              <a:t>.</a:t>
            </a:r>
            <a:br>
              <a:rPr lang="ar-SA" b="1" dirty="0"/>
            </a:br>
            <a:br>
              <a:rPr lang="ar-SA" b="1" dirty="0"/>
            </a:br>
            <a:endParaRPr lang="ar-SA" b="1" dirty="0"/>
          </a:p>
          <a:p>
            <a:endParaRPr lang="ar-SA" b="1" dirty="0"/>
          </a:p>
          <a:p>
            <a:endParaRPr lang="ar-SA" b="1" dirty="0"/>
          </a:p>
          <a:p>
            <a:endParaRPr lang="ar-SA" b="1" dirty="0"/>
          </a:p>
          <a:p>
            <a:endParaRPr lang="ar-SA" b="1" dirty="0"/>
          </a:p>
          <a:p>
            <a:r>
              <a:rPr lang="ar-SA" b="1" dirty="0"/>
              <a:t>هذه </a:t>
            </a:r>
            <a:r>
              <a:rPr lang="ar-SA" b="1" dirty="0" err="1"/>
              <a:t>الفرشاه</a:t>
            </a:r>
            <a:r>
              <a:rPr lang="ar-SA" b="1" dirty="0"/>
              <a:t> ليست ناعمه نوعا ما هي يابسه تستخدم في صنع التوريق الشجري والأسطح الخشنة و الأسوار والشجيرات وكذلك </a:t>
            </a:r>
            <a:r>
              <a:rPr lang="ar-SA" b="1" dirty="0" err="1"/>
              <a:t>النعابر</a:t>
            </a:r>
            <a:r>
              <a:rPr lang="ar-SA" b="1" dirty="0"/>
              <a:t> والجدران الخ)</a:t>
            </a:r>
            <a:br>
              <a:rPr lang="ar-SA" b="1" dirty="0"/>
            </a:br>
            <a:br>
              <a:rPr lang="ar-SA" b="1" dirty="0"/>
            </a:br>
            <a:endParaRPr lang="ar-SA" dirty="0"/>
          </a:p>
        </p:txBody>
      </p:sp>
      <p:pic>
        <p:nvPicPr>
          <p:cNvPr id="4" name="صورة 3" descr="http://files3.w-enter.com/imported/2009/10/ykms9xk3g9n5-1.jpg">
            <a:hlinkClick r:id="rId2" tgtFrame="_blank"/>
          </p:cNvPr>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591944" y="0"/>
            <a:ext cx="4602088" cy="1905000"/>
          </a:xfrm>
          <a:prstGeom prst="rect">
            <a:avLst/>
          </a:prstGeom>
          <a:noFill/>
          <a:ln>
            <a:noFill/>
          </a:ln>
        </p:spPr>
      </p:pic>
      <p:pic>
        <p:nvPicPr>
          <p:cNvPr id="5" name="صورة 4" descr="http://files3.w-enter.com/imported/2009/10/594bl03abmn6-1.jpg">
            <a:hlinkClick r:id="rId2" tgtFrame="_blank"/>
          </p:cNvPr>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748962" y="3156850"/>
            <a:ext cx="4288053" cy="1350975"/>
          </a:xfrm>
          <a:prstGeom prst="rect">
            <a:avLst/>
          </a:prstGeom>
          <a:noFill/>
          <a:ln>
            <a:noFill/>
          </a:ln>
        </p:spPr>
      </p:pic>
      <p:sp>
        <p:nvSpPr>
          <p:cNvPr id="6" name="عنوان 1"/>
          <p:cNvSpPr txBox="1">
            <a:spLocks/>
          </p:cNvSpPr>
          <p:nvPr/>
        </p:nvSpPr>
        <p:spPr>
          <a:xfrm>
            <a:off x="1991544" y="3433862"/>
            <a:ext cx="2530624" cy="796950"/>
          </a:xfrm>
          <a:prstGeom prst="rect">
            <a:avLst/>
          </a:prstGeom>
        </p:spPr>
        <p:style>
          <a:lnRef idx="0">
            <a:schemeClr val="accent6"/>
          </a:lnRef>
          <a:fillRef idx="3">
            <a:schemeClr val="accent6"/>
          </a:fillRef>
          <a:effectRef idx="3">
            <a:schemeClr val="accent6"/>
          </a:effectRef>
          <a:fontRef idx="minor">
            <a:schemeClr val="lt1"/>
          </a:fontRef>
        </p:style>
        <p:txBody>
          <a:bodyPr vert="horz" anchor="b">
            <a:normAutofit/>
          </a:bodyPr>
          <a:lstStyle>
            <a:lvl1pPr algn="l" rtl="1" eaLnBrk="1" latinLnBrk="0" hangingPunct="1">
              <a:spcBef>
                <a:spcPct val="0"/>
              </a:spcBef>
              <a:buNone/>
              <a:defRPr kumimoji="0" sz="3000" b="0" kern="1200" cap="small" baseline="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ar-SA" dirty="0">
                <a:solidFill>
                  <a:schemeClr val="accent4">
                    <a:lumMod val="75000"/>
                  </a:schemeClr>
                </a:solidFill>
              </a:rPr>
              <a:t>فرشاة التوريق </a:t>
            </a:r>
          </a:p>
        </p:txBody>
      </p:sp>
    </p:spTree>
    <p:extLst>
      <p:ext uri="{BB962C8B-B14F-4D97-AF65-F5344CB8AC3E}">
        <p14:creationId xmlns:p14="http://schemas.microsoft.com/office/powerpoint/2010/main" val="36465159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3287689" y="4365104"/>
            <a:ext cx="6512511" cy="1143000"/>
          </a:xfrm>
        </p:spPr>
        <p:style>
          <a:lnRef idx="0">
            <a:schemeClr val="accent6"/>
          </a:lnRef>
          <a:fillRef idx="3">
            <a:schemeClr val="accent6"/>
          </a:fillRef>
          <a:effectRef idx="3">
            <a:schemeClr val="accent6"/>
          </a:effectRef>
          <a:fontRef idx="minor">
            <a:schemeClr val="lt1"/>
          </a:fontRef>
        </p:style>
        <p:txBody>
          <a:bodyPr/>
          <a:lstStyle/>
          <a:p>
            <a:r>
              <a:rPr lang="ar-SA" dirty="0"/>
              <a:t>تطبيق الرسم بالسكين </a:t>
            </a:r>
          </a:p>
        </p:txBody>
      </p:sp>
      <p:sp>
        <p:nvSpPr>
          <p:cNvPr id="3" name="عنصر نائب للمحتوى 2"/>
          <p:cNvSpPr>
            <a:spLocks noGrp="1"/>
          </p:cNvSpPr>
          <p:nvPr>
            <p:ph sz="quarter" idx="4294967295"/>
          </p:nvPr>
        </p:nvSpPr>
        <p:spPr/>
        <p:txBody>
          <a:bodyPr/>
          <a:lstStyle/>
          <a:p>
            <a:r>
              <a:rPr lang="ar-SA" dirty="0"/>
              <a:t>قومي بتطبيق الرسم بالسكين على اللوحة المعدة مسبقاٌ </a:t>
            </a:r>
          </a:p>
          <a:p>
            <a:r>
              <a:rPr lang="ar-SA" dirty="0"/>
              <a:t> </a:t>
            </a:r>
            <a:r>
              <a:rPr lang="ar-SA" dirty="0" err="1"/>
              <a:t>لاتنسي</a:t>
            </a:r>
            <a:r>
              <a:rPr lang="ar-SA" dirty="0"/>
              <a:t> إحداث الملامس </a:t>
            </a:r>
            <a:r>
              <a:rPr lang="ar-SA" dirty="0" err="1"/>
              <a:t>بضرباة</a:t>
            </a:r>
            <a:r>
              <a:rPr lang="ar-SA" dirty="0"/>
              <a:t> من الفرشاة او السكين</a:t>
            </a:r>
          </a:p>
          <a:p>
            <a:endParaRPr lang="ar-SA" dirty="0"/>
          </a:p>
        </p:txBody>
      </p:sp>
    </p:spTree>
    <p:extLst>
      <p:ext uri="{BB962C8B-B14F-4D97-AF65-F5344CB8AC3E}">
        <p14:creationId xmlns:p14="http://schemas.microsoft.com/office/powerpoint/2010/main" val="1230637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99456" y="2492896"/>
            <a:ext cx="5832648" cy="4029258"/>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عنوان 1"/>
          <p:cNvSpPr>
            <a:spLocks noGrp="1"/>
          </p:cNvSpPr>
          <p:nvPr>
            <p:ph type="title"/>
          </p:nvPr>
        </p:nvSpPr>
        <p:spPr>
          <a:xfrm rot="19571302">
            <a:off x="1665665" y="820817"/>
            <a:ext cx="2381988" cy="1213007"/>
          </a:xfrm>
        </p:spPr>
        <p:style>
          <a:lnRef idx="0">
            <a:schemeClr val="accent6"/>
          </a:lnRef>
          <a:fillRef idx="3">
            <a:schemeClr val="accent6"/>
          </a:fillRef>
          <a:effectRef idx="3">
            <a:schemeClr val="accent6"/>
          </a:effectRef>
          <a:fontRef idx="minor">
            <a:schemeClr val="lt1"/>
          </a:fontRef>
        </p:style>
        <p:txBody>
          <a:bodyPr>
            <a:no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وقبل </a:t>
            </a:r>
            <a:r>
              <a:rPr lang="ar-SA" sz="3600" b="1" dirty="0" err="1">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الختاام</a:t>
            </a:r>
            <a:r>
              <a:rPr lang="ar-SA" sz="36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rPr>
              <a:t> </a:t>
            </a:r>
          </a:p>
        </p:txBody>
      </p:sp>
      <p:sp>
        <p:nvSpPr>
          <p:cNvPr id="3" name="عنصر نائب للمحتوى 2"/>
          <p:cNvSpPr>
            <a:spLocks noGrp="1"/>
          </p:cNvSpPr>
          <p:nvPr>
            <p:ph sz="quarter" idx="4294967295"/>
          </p:nvPr>
        </p:nvSpPr>
        <p:spPr>
          <a:xfrm>
            <a:off x="2783632" y="692696"/>
            <a:ext cx="7467600" cy="4873752"/>
          </a:xfrm>
        </p:spPr>
        <p:txBody>
          <a:bodyPr/>
          <a:lstStyle/>
          <a:p>
            <a:r>
              <a:rPr lang="ar-SA" dirty="0"/>
              <a:t>في لحظة صفاء ذهنك</a:t>
            </a:r>
          </a:p>
          <a:p>
            <a:endParaRPr lang="ar-SA" dirty="0"/>
          </a:p>
          <a:p>
            <a:r>
              <a:rPr lang="ar-SA" dirty="0"/>
              <a:t> حددي ماذا ستفعلين لنفسك لتطوري من مهارتك ؟</a:t>
            </a:r>
          </a:p>
          <a:p>
            <a:endParaRPr lang="ar-SA" dirty="0"/>
          </a:p>
          <a:p>
            <a:endParaRPr lang="ar-SA" dirty="0"/>
          </a:p>
          <a:p>
            <a:endParaRPr lang="ar-SA" dirty="0"/>
          </a:p>
          <a:p>
            <a:r>
              <a:rPr lang="ar-SA" dirty="0"/>
              <a:t>وماذا ستفعلين لتطوري من مهارة طالبات في مجال الرسم والتلوين؟</a:t>
            </a:r>
          </a:p>
          <a:p>
            <a:endParaRPr lang="ar-SA" dirty="0"/>
          </a:p>
          <a:p>
            <a:endParaRPr lang="ar-SA" dirty="0"/>
          </a:p>
          <a:p>
            <a:endParaRPr lang="ar-SA" dirty="0"/>
          </a:p>
        </p:txBody>
      </p:sp>
    </p:spTree>
    <p:extLst>
      <p:ext uri="{BB962C8B-B14F-4D97-AF65-F5344CB8AC3E}">
        <p14:creationId xmlns:p14="http://schemas.microsoft.com/office/powerpoint/2010/main" val="42334370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746454" y="116632"/>
            <a:ext cx="4572000" cy="1008112"/>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ar-SA" dirty="0">
                <a:ln w="18415" cmpd="sng">
                  <a:solidFill>
                    <a:srgbClr val="FFFFFF"/>
                  </a:solidFill>
                  <a:prstDash val="solid"/>
                </a:ln>
                <a:solidFill>
                  <a:srgbClr val="FFFFFF"/>
                </a:solidFill>
                <a:effectLst>
                  <a:outerShdw blurRad="63500" dir="3600000" algn="tl" rotWithShape="0">
                    <a:srgbClr val="000000">
                      <a:alpha val="70000"/>
                    </a:srgbClr>
                  </a:outerShdw>
                </a:effectLst>
              </a:rPr>
              <a:t>الادوات والمواد </a:t>
            </a:r>
          </a:p>
        </p:txBody>
      </p:sp>
      <p:sp>
        <p:nvSpPr>
          <p:cNvPr id="3" name="عنصر نائب للمحتوى 2"/>
          <p:cNvSpPr>
            <a:spLocks noGrp="1"/>
          </p:cNvSpPr>
          <p:nvPr>
            <p:ph sz="quarter" idx="4294967295"/>
          </p:nvPr>
        </p:nvSpPr>
        <p:spPr>
          <a:xfrm>
            <a:off x="4223792" y="44624"/>
            <a:ext cx="6400800" cy="3474720"/>
          </a:xfrm>
        </p:spPr>
        <p:txBody>
          <a:bodyPr>
            <a:normAutofit/>
          </a:bodyPr>
          <a:lstStyle/>
          <a:p>
            <a:r>
              <a:rPr lang="ar-SA" sz="2400" dirty="0"/>
              <a:t>الفرش الخاصة </a:t>
            </a:r>
            <a:r>
              <a:rPr lang="ar-SA" sz="2400" dirty="0" err="1"/>
              <a:t>بالالوان</a:t>
            </a:r>
            <a:r>
              <a:rPr lang="ar-SA" sz="2400" dirty="0"/>
              <a:t> </a:t>
            </a:r>
            <a:r>
              <a:rPr lang="ar-SA" sz="2400" dirty="0" err="1"/>
              <a:t>الاكريليك</a:t>
            </a:r>
            <a:r>
              <a:rPr lang="ar-SA" sz="2400" dirty="0"/>
              <a:t> والزيت</a:t>
            </a:r>
          </a:p>
          <a:p>
            <a:r>
              <a:rPr lang="ar-SA" sz="2400" dirty="0"/>
              <a:t>الالوان </a:t>
            </a:r>
            <a:r>
              <a:rPr lang="ar-SA" sz="2400" dirty="0" err="1"/>
              <a:t>اكريليك</a:t>
            </a:r>
            <a:r>
              <a:rPr lang="ar-SA" sz="2400" dirty="0"/>
              <a:t> والالوان الزيتية</a:t>
            </a:r>
          </a:p>
          <a:p>
            <a:r>
              <a:rPr lang="ar-SA" sz="2400" dirty="0"/>
              <a:t>لوح الرسم او الاسكتش</a:t>
            </a:r>
          </a:p>
          <a:p>
            <a:r>
              <a:rPr lang="ar-SA" sz="2400" dirty="0"/>
              <a:t>سكين الرسم وسكين المزج</a:t>
            </a:r>
          </a:p>
          <a:p>
            <a:endParaRPr lang="ar-SA" sz="2400" dirty="0"/>
          </a:p>
        </p:txBody>
      </p:sp>
      <p:pic>
        <p:nvPicPr>
          <p:cNvPr id="4" name="صورة 3" descr="أدوات الرسم وتقنياتها:فراشي الرسم "/>
          <p:cNvPicPr/>
          <p:nvPr/>
        </p:nvPicPr>
        <p:blipFill>
          <a:blip r:embed="rId3">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1530045" y="1889448"/>
            <a:ext cx="5004818" cy="4968552"/>
          </a:xfrm>
          <a:prstGeom prst="rect">
            <a:avLst/>
          </a:prstGeom>
          <a:noFill/>
          <a:ln>
            <a:noFill/>
          </a:ln>
          <a:effectLst>
            <a:softEdge rad="635000"/>
          </a:effectLst>
        </p:spPr>
      </p:pic>
      <p:sp>
        <p:nvSpPr>
          <p:cNvPr id="5" name="مستطيل 4"/>
          <p:cNvSpPr/>
          <p:nvPr/>
        </p:nvSpPr>
        <p:spPr>
          <a:xfrm>
            <a:off x="7608169" y="2734417"/>
            <a:ext cx="2159185" cy="707886"/>
          </a:xfrm>
          <a:prstGeom prst="rect">
            <a:avLst/>
          </a:prstGeom>
        </p:spPr>
        <p:style>
          <a:lnRef idx="0">
            <a:schemeClr val="accent5"/>
          </a:lnRef>
          <a:fillRef idx="3">
            <a:schemeClr val="accent5"/>
          </a:fillRef>
          <a:effectRef idx="3">
            <a:schemeClr val="accent5"/>
          </a:effectRef>
          <a:fontRef idx="minor">
            <a:schemeClr val="lt1"/>
          </a:fontRef>
        </p:style>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ar-SA" sz="40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الوسائط</a:t>
            </a:r>
          </a:p>
        </p:txBody>
      </p:sp>
      <p:sp>
        <p:nvSpPr>
          <p:cNvPr id="6" name="مستطيل 5"/>
          <p:cNvSpPr/>
          <p:nvPr/>
        </p:nvSpPr>
        <p:spPr>
          <a:xfrm>
            <a:off x="7586539" y="2734417"/>
            <a:ext cx="2180815" cy="3416320"/>
          </a:xfrm>
          <a:prstGeom prst="rect">
            <a:avLst/>
          </a:prstGeom>
          <a:scene3d>
            <a:camera prst="orthographicFront"/>
            <a:lightRig rig="threePt" dir="t"/>
          </a:scene3d>
          <a:sp3d>
            <a:bevelT w="165100" prst="coolSlant"/>
          </a:sp3d>
        </p:spPr>
        <p:style>
          <a:lnRef idx="1">
            <a:schemeClr val="accent1"/>
          </a:lnRef>
          <a:fillRef idx="2">
            <a:schemeClr val="accent1"/>
          </a:fillRef>
          <a:effectRef idx="1">
            <a:schemeClr val="accent1"/>
          </a:effectRef>
          <a:fontRef idx="minor">
            <a:schemeClr val="dk1"/>
          </a:fontRef>
        </p:style>
        <p:txBody>
          <a:bodyPr wrap="square" lIns="91440" tIns="45720" rIns="91440" bIns="45720">
            <a:spAutoFit/>
          </a:bodyPr>
          <a:lstStyle/>
          <a:p>
            <a:pPr algn="ct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الجل-الماء</a:t>
            </a:r>
          </a:p>
          <a:p>
            <a:pPr algn="ctr"/>
            <a:endPar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–مادة الصقل- </a:t>
            </a:r>
          </a:p>
          <a:p>
            <a:pPr algn="ct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الزيت بذرة الكتان- </a:t>
            </a:r>
            <a:r>
              <a:rPr lang="ar-SA"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واستاند</a:t>
            </a: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ar-SA"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اويل</a:t>
            </a:r>
            <a:endPar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r>
              <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والشمع البارد</a:t>
            </a:r>
          </a:p>
          <a:p>
            <a:pPr algn="ctr"/>
            <a:endPar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ar-SA"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a:p>
            <a:pPr algn="ctr"/>
            <a:endParaRPr lang="ar-SA" sz="2400" b="1" spc="50" dirty="0">
              <a:ln w="12700" cmpd="sng">
                <a:solidFill>
                  <a:schemeClr val="accent6">
                    <a:satMod val="120000"/>
                    <a:shade val="80000"/>
                  </a:schemeClr>
                </a:solidFill>
                <a:prstDash val="solid"/>
              </a:ln>
              <a:solidFill>
                <a:schemeClr val="accent6">
                  <a:tint val="1000"/>
                </a:schemeClr>
              </a:solidFill>
              <a:effectLst>
                <a:glow rad="53100">
                  <a:schemeClr val="accent6">
                    <a:satMod val="180000"/>
                    <a:alpha val="30000"/>
                  </a:schemeClr>
                </a:glow>
              </a:effectLst>
            </a:endParaRPr>
          </a:p>
        </p:txBody>
      </p:sp>
    </p:spTree>
    <p:extLst>
      <p:ext uri="{BB962C8B-B14F-4D97-AF65-F5344CB8AC3E}">
        <p14:creationId xmlns:p14="http://schemas.microsoft.com/office/powerpoint/2010/main" val="1482127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par>
                                <p:cTn id="10" presetID="27" presetClass="emph" presetSubtype="0" fill="remove" nodeType="withEffect">
                                  <p:stCondLst>
                                    <p:cond delay="0"/>
                                  </p:stCondLst>
                                  <p:childTnLst>
                                    <p:animClr clrSpc="rgb" dir="cw">
                                      <p:cBhvr override="childStyle">
                                        <p:cTn id="11" dur="250" autoRev="1" fill="remove"/>
                                        <p:tgtEl>
                                          <p:spTgt spid="3">
                                            <p:txEl>
                                              <p:pRg st="1" end="1"/>
                                            </p:txEl>
                                          </p:spTgt>
                                        </p:tgtEl>
                                        <p:attrNameLst>
                                          <p:attrName>style.color</p:attrName>
                                        </p:attrNameLst>
                                      </p:cBhvr>
                                      <p:to>
                                        <a:schemeClr val="bg1"/>
                                      </p:to>
                                    </p:animClr>
                                    <p:animClr clrSpc="rgb" dir="cw">
                                      <p:cBhvr>
                                        <p:cTn id="12" dur="250" autoRev="1" fill="remove"/>
                                        <p:tgtEl>
                                          <p:spTgt spid="3">
                                            <p:txEl>
                                              <p:pRg st="1" end="1"/>
                                            </p:txEl>
                                          </p:spTgt>
                                        </p:tgtEl>
                                        <p:attrNameLst>
                                          <p:attrName>fillcolor</p:attrName>
                                        </p:attrNameLst>
                                      </p:cBhvr>
                                      <p:to>
                                        <a:schemeClr val="bg1"/>
                                      </p:to>
                                    </p:animClr>
                                    <p:set>
                                      <p:cBhvr>
                                        <p:cTn id="13" dur="250" autoRev="1" fill="remove"/>
                                        <p:tgtEl>
                                          <p:spTgt spid="3">
                                            <p:txEl>
                                              <p:pRg st="1" end="1"/>
                                            </p:txEl>
                                          </p:spTgt>
                                        </p:tgtEl>
                                        <p:attrNameLst>
                                          <p:attrName>fill.type</p:attrName>
                                        </p:attrNameLst>
                                      </p:cBhvr>
                                      <p:to>
                                        <p:strVal val="solid"/>
                                      </p:to>
                                    </p:set>
                                    <p:set>
                                      <p:cBhvr>
                                        <p:cTn id="14" dur="250" autoRev="1" fill="remove"/>
                                        <p:tgtEl>
                                          <p:spTgt spid="3">
                                            <p:txEl>
                                              <p:pRg st="1" end="1"/>
                                            </p:txEl>
                                          </p:spTgt>
                                        </p:tgtEl>
                                        <p:attrNameLst>
                                          <p:attrName>fill.on</p:attrName>
                                        </p:attrNameLst>
                                      </p:cBhvr>
                                      <p:to>
                                        <p:strVal val="true"/>
                                      </p:to>
                                    </p:set>
                                  </p:childTnLst>
                                </p:cTn>
                              </p:par>
                              <p:par>
                                <p:cTn id="15" presetID="27" presetClass="emph" presetSubtype="0" fill="remove" nodeType="withEffect">
                                  <p:stCondLst>
                                    <p:cond delay="0"/>
                                  </p:stCondLst>
                                  <p:childTnLst>
                                    <p:animClr clrSpc="rgb" dir="cw">
                                      <p:cBhvr override="childStyle">
                                        <p:cTn id="16" dur="250" autoRev="1" fill="remove"/>
                                        <p:tgtEl>
                                          <p:spTgt spid="3">
                                            <p:txEl>
                                              <p:pRg st="2" end="2"/>
                                            </p:txEl>
                                          </p:spTgt>
                                        </p:tgtEl>
                                        <p:attrNameLst>
                                          <p:attrName>style.color</p:attrName>
                                        </p:attrNameLst>
                                      </p:cBhvr>
                                      <p:to>
                                        <a:schemeClr val="bg1"/>
                                      </p:to>
                                    </p:animClr>
                                    <p:animClr clrSpc="rgb" dir="cw">
                                      <p:cBhvr>
                                        <p:cTn id="17" dur="250" autoRev="1" fill="remove"/>
                                        <p:tgtEl>
                                          <p:spTgt spid="3">
                                            <p:txEl>
                                              <p:pRg st="2" end="2"/>
                                            </p:txEl>
                                          </p:spTgt>
                                        </p:tgtEl>
                                        <p:attrNameLst>
                                          <p:attrName>fillcolor</p:attrName>
                                        </p:attrNameLst>
                                      </p:cBhvr>
                                      <p:to>
                                        <a:schemeClr val="bg1"/>
                                      </p:to>
                                    </p:animClr>
                                    <p:set>
                                      <p:cBhvr>
                                        <p:cTn id="18" dur="250" autoRev="1" fill="remove"/>
                                        <p:tgtEl>
                                          <p:spTgt spid="3">
                                            <p:txEl>
                                              <p:pRg st="2" end="2"/>
                                            </p:txEl>
                                          </p:spTgt>
                                        </p:tgtEl>
                                        <p:attrNameLst>
                                          <p:attrName>fill.type</p:attrName>
                                        </p:attrNameLst>
                                      </p:cBhvr>
                                      <p:to>
                                        <p:strVal val="solid"/>
                                      </p:to>
                                    </p:set>
                                    <p:set>
                                      <p:cBhvr>
                                        <p:cTn id="19" dur="250" autoRev="1" fill="remove"/>
                                        <p:tgtEl>
                                          <p:spTgt spid="3">
                                            <p:txEl>
                                              <p:pRg st="2" end="2"/>
                                            </p:txEl>
                                          </p:spTgt>
                                        </p:tgtEl>
                                        <p:attrNameLst>
                                          <p:attrName>fill.on</p:attrName>
                                        </p:attrNameLst>
                                      </p:cBhvr>
                                      <p:to>
                                        <p:strVal val="true"/>
                                      </p:to>
                                    </p:set>
                                  </p:childTnLst>
                                </p:cTn>
                              </p:par>
                              <p:par>
                                <p:cTn id="20" presetID="27" presetClass="emph" presetSubtype="0" fill="remove" nodeType="withEffect">
                                  <p:stCondLst>
                                    <p:cond delay="0"/>
                                  </p:stCondLst>
                                  <p:childTnLst>
                                    <p:animClr clrSpc="rgb" dir="cw">
                                      <p:cBhvr override="childStyle">
                                        <p:cTn id="21" dur="250" autoRev="1" fill="remove"/>
                                        <p:tgtEl>
                                          <p:spTgt spid="3">
                                            <p:txEl>
                                              <p:pRg st="3" end="3"/>
                                            </p:txEl>
                                          </p:spTgt>
                                        </p:tgtEl>
                                        <p:attrNameLst>
                                          <p:attrName>style.color</p:attrName>
                                        </p:attrNameLst>
                                      </p:cBhvr>
                                      <p:to>
                                        <a:schemeClr val="bg1"/>
                                      </p:to>
                                    </p:animClr>
                                    <p:animClr clrSpc="rgb" dir="cw">
                                      <p:cBhvr>
                                        <p:cTn id="22" dur="250" autoRev="1" fill="remove"/>
                                        <p:tgtEl>
                                          <p:spTgt spid="3">
                                            <p:txEl>
                                              <p:pRg st="3" end="3"/>
                                            </p:txEl>
                                          </p:spTgt>
                                        </p:tgtEl>
                                        <p:attrNameLst>
                                          <p:attrName>fillcolor</p:attrName>
                                        </p:attrNameLst>
                                      </p:cBhvr>
                                      <p:to>
                                        <a:schemeClr val="bg1"/>
                                      </p:to>
                                    </p:animClr>
                                    <p:set>
                                      <p:cBhvr>
                                        <p:cTn id="23" dur="250" autoRev="1" fill="remove"/>
                                        <p:tgtEl>
                                          <p:spTgt spid="3">
                                            <p:txEl>
                                              <p:pRg st="3" end="3"/>
                                            </p:txEl>
                                          </p:spTgt>
                                        </p:tgtEl>
                                        <p:attrNameLst>
                                          <p:attrName>fill.type</p:attrName>
                                        </p:attrNameLst>
                                      </p:cBhvr>
                                      <p:to>
                                        <p:strVal val="solid"/>
                                      </p:to>
                                    </p:set>
                                    <p:set>
                                      <p:cBhvr>
                                        <p:cTn id="24" dur="250" autoRev="1" fill="remove"/>
                                        <p:tgtEl>
                                          <p:spTgt spid="3">
                                            <p:txEl>
                                              <p:pRg st="3" end="3"/>
                                            </p:txEl>
                                          </p:spTgt>
                                        </p:tgtEl>
                                        <p:attrNameLst>
                                          <p:attrName>fill.on</p:attrName>
                                        </p:attrNameLst>
                                      </p:cBhvr>
                                      <p:to>
                                        <p:strVal val="true"/>
                                      </p:to>
                                    </p:se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nodeType="clickEffect">
                                  <p:stCondLst>
                                    <p:cond delay="0"/>
                                  </p:stCondLst>
                                  <p:childTnLst>
                                    <p:set>
                                      <p:cBhvr>
                                        <p:cTn id="28" dur="1" fill="hold">
                                          <p:stCondLst>
                                            <p:cond delay="0"/>
                                          </p:stCondLst>
                                        </p:cTn>
                                        <p:tgtEl>
                                          <p:spTgt spid="5">
                                            <p:txEl>
                                              <p:pRg st="0" end="0"/>
                                            </p:txEl>
                                          </p:spTgt>
                                        </p:tgtEl>
                                        <p:attrNameLst>
                                          <p:attrName>style.visibility</p:attrName>
                                        </p:attrNameLst>
                                      </p:cBhvr>
                                      <p:to>
                                        <p:strVal val="visible"/>
                                      </p:to>
                                    </p:set>
                                    <p:animEffect transition="in" filter="circle(in)">
                                      <p:cBhvr>
                                        <p:cTn id="29" dur="2000"/>
                                        <p:tgtEl>
                                          <p:spTgt spid="5">
                                            <p:txEl>
                                              <p:pRg st="0" end="0"/>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6"/>
                                        </p:tgtEl>
                                        <p:attrNameLst>
                                          <p:attrName>style.visibility</p:attrName>
                                        </p:attrNameLst>
                                      </p:cBhvr>
                                      <p:to>
                                        <p:strVal val="visible"/>
                                      </p:to>
                                    </p:set>
                                    <p:animEffect transition="in" filter="fade">
                                      <p:cBhvr>
                                        <p:cTn id="34" dur="1000"/>
                                        <p:tgtEl>
                                          <p:spTgt spid="6"/>
                                        </p:tgtEl>
                                      </p:cBhvr>
                                    </p:animEffect>
                                    <p:anim calcmode="lin" valueType="num">
                                      <p:cBhvr>
                                        <p:cTn id="35" dur="1000" fill="hold"/>
                                        <p:tgtEl>
                                          <p:spTgt spid="6"/>
                                        </p:tgtEl>
                                        <p:attrNameLst>
                                          <p:attrName>ppt_x</p:attrName>
                                        </p:attrNameLst>
                                      </p:cBhvr>
                                      <p:tavLst>
                                        <p:tav tm="0">
                                          <p:val>
                                            <p:strVal val="#ppt_x"/>
                                          </p:val>
                                        </p:tav>
                                        <p:tav tm="100000">
                                          <p:val>
                                            <p:strVal val="#ppt_x"/>
                                          </p:val>
                                        </p:tav>
                                      </p:tavLst>
                                    </p:anim>
                                    <p:anim calcmode="lin" valueType="num">
                                      <p:cBhvr>
                                        <p:cTn id="3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143672" y="152457"/>
            <a:ext cx="6624736" cy="6408712"/>
          </a:xfrm>
          <a:prstGeom prst="rect">
            <a:avLst/>
          </a:prstGeom>
          <a:noFill/>
          <a:ln>
            <a:noFill/>
          </a:ln>
          <a:effectLst>
            <a:outerShdw dist="35921" dir="2700000" algn="ctr" rotWithShape="0">
              <a:schemeClr val="bg2"/>
            </a:outerShdw>
            <a:softEdge rad="63500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9479705">
            <a:off x="2126286" y="3691592"/>
            <a:ext cx="1738434" cy="2606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عنوان 1"/>
          <p:cNvSpPr>
            <a:spLocks noGrp="1"/>
          </p:cNvSpPr>
          <p:nvPr>
            <p:ph type="title"/>
          </p:nvPr>
        </p:nvSpPr>
        <p:spPr>
          <a:xfrm>
            <a:off x="1631504" y="44624"/>
            <a:ext cx="2890664" cy="1138138"/>
          </a:xfrm>
        </p:spPr>
        <p:style>
          <a:lnRef idx="0">
            <a:schemeClr val="accent6"/>
          </a:lnRef>
          <a:fillRef idx="3">
            <a:schemeClr val="accent6"/>
          </a:fillRef>
          <a:effectRef idx="3">
            <a:schemeClr val="accent6"/>
          </a:effectRef>
          <a:fontRef idx="minor">
            <a:schemeClr val="lt1"/>
          </a:fontRef>
        </p:style>
        <p:txBody>
          <a:bodyPr>
            <a:norm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a:r>
              <a:rPr lang="ar-SA" sz="48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glow rad="139700">
                    <a:schemeClr val="accent1">
                      <a:satMod val="175000"/>
                      <a:alpha val="40000"/>
                    </a:schemeClr>
                  </a:glow>
                  <a:outerShdw blurRad="50800" dist="39000" dir="5460000" algn="tl">
                    <a:srgbClr val="000000">
                      <a:alpha val="38000"/>
                    </a:srgbClr>
                  </a:outerShdw>
                </a:effectLst>
              </a:rPr>
              <a:t>الفرش</a:t>
            </a:r>
          </a:p>
        </p:txBody>
      </p:sp>
      <p:sp>
        <p:nvSpPr>
          <p:cNvPr id="3" name="عنصر نائب للمحتوى 2"/>
          <p:cNvSpPr>
            <a:spLocks noGrp="1"/>
          </p:cNvSpPr>
          <p:nvPr>
            <p:ph sz="quarter" idx="4294967295"/>
          </p:nvPr>
        </p:nvSpPr>
        <p:spPr>
          <a:xfrm>
            <a:off x="2084784" y="1412776"/>
            <a:ext cx="7467600" cy="5277200"/>
          </a:xfrm>
        </p:spPr>
        <p:txBody>
          <a:bodyPr>
            <a:normAutofit fontScale="47500" lnSpcReduction="20000"/>
          </a:bodyPr>
          <a:lstStyle/>
          <a:p>
            <a:r>
              <a:rPr lang="ar-SA" sz="3800" b="1" dirty="0">
                <a:latin typeface="Arial Unicode MS" pitchFamily="34" charset="-128"/>
                <a:ea typeface="Arial Unicode MS" pitchFamily="34" charset="-128"/>
                <a:cs typeface="Arial Unicode MS" pitchFamily="34" charset="-128"/>
              </a:rPr>
              <a:t>تعتبر الفراشي وسيلة هامة جدا للرسم بالألوان الزيتية والمائية </a:t>
            </a:r>
            <a:r>
              <a:rPr lang="ar-SA" sz="3800" b="1" dirty="0" err="1">
                <a:latin typeface="Arial Unicode MS" pitchFamily="34" charset="-128"/>
                <a:ea typeface="Arial Unicode MS" pitchFamily="34" charset="-128"/>
                <a:cs typeface="Arial Unicode MS" pitchFamily="34" charset="-128"/>
              </a:rPr>
              <a:t>والاكريليك</a:t>
            </a:r>
            <a:r>
              <a:rPr lang="ar-SA" sz="3800" b="1" dirty="0">
                <a:latin typeface="Arial Unicode MS" pitchFamily="34" charset="-128"/>
                <a:ea typeface="Arial Unicode MS" pitchFamily="34" charset="-128"/>
                <a:cs typeface="Arial Unicode MS" pitchFamily="34" charset="-128"/>
              </a:rPr>
              <a:t> وغيرها، وقد استخدمها الفنانون منذ مئات السنين</a:t>
            </a:r>
            <a:br>
              <a:rPr lang="ar-SA" sz="3800" b="1" dirty="0">
                <a:latin typeface="Arial Unicode MS" pitchFamily="34" charset="-128"/>
                <a:ea typeface="Arial Unicode MS" pitchFamily="34" charset="-128"/>
                <a:cs typeface="Arial Unicode MS" pitchFamily="34" charset="-128"/>
              </a:rPr>
            </a:br>
            <a:br>
              <a:rPr lang="ar-SA" sz="3800" b="1" dirty="0">
                <a:latin typeface="Arial Unicode MS" pitchFamily="34" charset="-128"/>
                <a:ea typeface="Arial Unicode MS" pitchFamily="34" charset="-128"/>
                <a:cs typeface="Arial Unicode MS" pitchFamily="34" charset="-128"/>
              </a:rPr>
            </a:br>
            <a:r>
              <a:rPr lang="ar-SA" sz="3800" b="1" dirty="0">
                <a:latin typeface="Arial Unicode MS" pitchFamily="34" charset="-128"/>
                <a:ea typeface="Arial Unicode MS" pitchFamily="34" charset="-128"/>
                <a:cs typeface="Arial Unicode MS" pitchFamily="34" charset="-128"/>
              </a:rPr>
              <a:t>تطورت الفراشي كثيرا في عصرنا وأصبح لكل نوع من الألوان صنف معين بأحجام مختلفة تخدم حاجة الفنان وذوقه في استعمال الفرش</a:t>
            </a:r>
            <a:br>
              <a:rPr lang="ar-SA" sz="3800" b="1" dirty="0">
                <a:latin typeface="Arial Unicode MS" pitchFamily="34" charset="-128"/>
                <a:ea typeface="Arial Unicode MS" pitchFamily="34" charset="-128"/>
                <a:cs typeface="Arial Unicode MS" pitchFamily="34" charset="-128"/>
              </a:rPr>
            </a:br>
            <a:br>
              <a:rPr lang="ar-SA" sz="3800" b="1" dirty="0">
                <a:latin typeface="Arial Unicode MS" pitchFamily="34" charset="-128"/>
                <a:ea typeface="Arial Unicode MS" pitchFamily="34" charset="-128"/>
                <a:cs typeface="Arial Unicode MS" pitchFamily="34" charset="-128"/>
              </a:rPr>
            </a:br>
            <a:br>
              <a:rPr lang="ar-SA" sz="3800" b="1" dirty="0">
                <a:latin typeface="Arial Unicode MS" pitchFamily="34" charset="-128"/>
                <a:ea typeface="Arial Unicode MS" pitchFamily="34" charset="-128"/>
                <a:cs typeface="Arial Unicode MS" pitchFamily="34" charset="-128"/>
              </a:rPr>
            </a:br>
            <a:r>
              <a:rPr lang="ar-SA" sz="3800" b="1" dirty="0">
                <a:latin typeface="Arial Unicode MS" pitchFamily="34" charset="-128"/>
                <a:ea typeface="Arial Unicode MS" pitchFamily="34" charset="-128"/>
                <a:cs typeface="Arial Unicode MS" pitchFamily="34" charset="-128"/>
              </a:rPr>
              <a:t>تلعب الفراشي دورا كبيرا في عملية إنجاح العمل الفني ويعتمد ذلك على حسن اختيار الفرشاة المناسبة لكل نوع من أنواع الرسم، لذلك سيتم التعرف من خلال هذا الموضوع على جميع أنواع الفراشي وعلى طرق استخدامها حسب شكلها ونوعها</a:t>
            </a:r>
          </a:p>
          <a:p>
            <a:r>
              <a:rPr lang="ar-SA" sz="3800" dirty="0"/>
              <a:t>عند الشراء يفضل اختيار الفرشاة المصنوعة من وبر الحيوان التي تعطي نتائج رائعة بالرسم مثل ذيل الحصان والسمور ووبر الجمل</a:t>
            </a:r>
            <a:br>
              <a:rPr lang="ar-SA" sz="3800" dirty="0"/>
            </a:br>
            <a:br>
              <a:rPr lang="ar-SA" sz="3800" dirty="0"/>
            </a:br>
            <a:br>
              <a:rPr lang="ar-SA" sz="3800" dirty="0"/>
            </a:br>
            <a:br>
              <a:rPr lang="ar-SA" sz="3800" dirty="0"/>
            </a:br>
            <a:br>
              <a:rPr lang="ar-SA" sz="3800" dirty="0"/>
            </a:br>
            <a:r>
              <a:rPr lang="ar-SA" sz="3800" dirty="0">
                <a:solidFill>
                  <a:srgbClr val="FF0000"/>
                </a:solidFill>
              </a:rPr>
              <a:t>بداية كيف يمكننا التمييز بين الفرشاة المخصصة للرسم بالألوان المائية وبين تلك المخصصة للألوان الزيتية أو </a:t>
            </a:r>
            <a:r>
              <a:rPr lang="ar-SA" sz="3800" dirty="0" err="1">
                <a:solidFill>
                  <a:srgbClr val="FF0000"/>
                </a:solidFill>
              </a:rPr>
              <a:t>الأكريليك</a:t>
            </a:r>
            <a:r>
              <a:rPr lang="ar-SA" sz="3800" dirty="0">
                <a:solidFill>
                  <a:srgbClr val="FF0000"/>
                </a:solidFill>
              </a:rPr>
              <a:t>؟</a:t>
            </a:r>
            <a:br>
              <a:rPr lang="ar-SA" sz="3800" dirty="0">
                <a:solidFill>
                  <a:srgbClr val="FF0000"/>
                </a:solidFill>
              </a:rPr>
            </a:br>
            <a:br>
              <a:rPr lang="ar-SA" sz="3800" dirty="0">
                <a:solidFill>
                  <a:srgbClr val="FF0000"/>
                </a:solidFill>
              </a:rPr>
            </a:br>
            <a:br>
              <a:rPr lang="ar-SA" dirty="0"/>
            </a:br>
            <a:br>
              <a:rPr lang="ar-SA" dirty="0"/>
            </a:br>
            <a:br>
              <a:rPr lang="ar-SA" dirty="0"/>
            </a:br>
            <a:endParaRPr lang="ar-SA" dirty="0"/>
          </a:p>
          <a:p>
            <a:endParaRPr lang="ar-SA" dirty="0"/>
          </a:p>
        </p:txBody>
      </p:sp>
    </p:spTree>
    <p:extLst>
      <p:ext uri="{BB962C8B-B14F-4D97-AF65-F5344CB8AC3E}">
        <p14:creationId xmlns:p14="http://schemas.microsoft.com/office/powerpoint/2010/main" val="1404579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rot="19852438">
            <a:off x="1748988" y="1152199"/>
            <a:ext cx="3394720" cy="1956430"/>
          </a:xfrm>
        </p:spPr>
        <p:style>
          <a:lnRef idx="0">
            <a:schemeClr val="accent6"/>
          </a:lnRef>
          <a:fillRef idx="3">
            <a:schemeClr val="accent6"/>
          </a:fillRef>
          <a:effectRef idx="3">
            <a:schemeClr val="accent6"/>
          </a:effectRef>
          <a:fontRef idx="minor">
            <a:schemeClr val="lt1"/>
          </a:fontRef>
        </p:style>
        <p:txBody>
          <a:bodyPr>
            <a:noAutofit/>
          </a:bodyPr>
          <a:lstStyle/>
          <a:p>
            <a:r>
              <a:rPr lang="ar-SA" sz="3200"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أ</a:t>
            </a:r>
            <a:r>
              <a:rPr lang="ar-SA" sz="3200" b="1" cap="all" dirty="0" err="1">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ستعمال</a:t>
            </a:r>
            <a:r>
              <a:rPr lang="ar-SA" sz="32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rPr>
              <a:t> الفرشاة حسب الشكل </a:t>
            </a:r>
          </a:p>
        </p:txBody>
      </p:sp>
      <p:pic>
        <p:nvPicPr>
          <p:cNvPr id="1028" name="Picture 4"/>
          <p:cNvPicPr>
            <a:picLocks noGrp="1" noChangeAspect="1" noChangeArrowheads="1"/>
          </p:cNvPicPr>
          <p:nvPr>
            <p:ph sz="quarter" idx="4294967295"/>
          </p:nvPr>
        </p:nvPicPr>
        <p:blipFill>
          <a:blip r:embed="rId2" cstate="print">
            <a:extLst>
              <a:ext uri="{28A0092B-C50C-407E-A947-70E740481C1C}">
                <a14:useLocalDpi xmlns:a14="http://schemas.microsoft.com/office/drawing/2010/main" val="0"/>
              </a:ext>
            </a:extLst>
          </a:blip>
          <a:stretch>
            <a:fillRect/>
          </a:stretch>
        </p:blipFill>
        <p:spPr bwMode="auto">
          <a:xfrm>
            <a:off x="2547972" y="476672"/>
            <a:ext cx="7289266" cy="5976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676029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صورة 3" descr="أدوات الرسم وتقنياتها:فراشي الرسم "/>
          <p:cNvPicPr/>
          <p:nvPr/>
        </p:nvPicPr>
        <p:blipFill>
          <a:blip r:embed="rId2">
            <a:extLst>
              <a:ext uri="{BEBA8EAE-BF5A-486C-A8C5-ECC9F3942E4B}">
                <a14:imgProps xmlns:a14="http://schemas.microsoft.com/office/drawing/2010/main">
                  <a14:imgLayer r:embed="rId3">
                    <a14:imgEffect>
                      <a14:artisticBlur/>
                    </a14:imgEffect>
                  </a14:imgLayer>
                </a14:imgProps>
              </a:ext>
              <a:ext uri="{28A0092B-C50C-407E-A947-70E740481C1C}">
                <a14:useLocalDpi xmlns:a14="http://schemas.microsoft.com/office/drawing/2010/main" val="0"/>
              </a:ext>
            </a:extLst>
          </a:blip>
          <a:srcRect/>
          <a:stretch>
            <a:fillRect/>
          </a:stretch>
        </p:blipFill>
        <p:spPr bwMode="auto">
          <a:xfrm>
            <a:off x="3900488" y="116632"/>
            <a:ext cx="6299969" cy="6169868"/>
          </a:xfrm>
          <a:prstGeom prst="rect">
            <a:avLst/>
          </a:prstGeom>
          <a:noFill/>
          <a:ln>
            <a:noFill/>
          </a:ln>
          <a:effectLst>
            <a:softEdge rad="635000"/>
          </a:effectLst>
        </p:spPr>
      </p:pic>
      <p:sp>
        <p:nvSpPr>
          <p:cNvPr id="3" name="عنصر نائب للمحتوى 2"/>
          <p:cNvSpPr>
            <a:spLocks noGrp="1"/>
          </p:cNvSpPr>
          <p:nvPr>
            <p:ph sz="quarter" idx="4294967295"/>
          </p:nvPr>
        </p:nvSpPr>
        <p:spPr/>
        <p:txBody>
          <a:bodyPr>
            <a:noAutofit/>
          </a:bodyPr>
          <a:lstStyle/>
          <a:p>
            <a:r>
              <a:rPr lang="ar-SA" sz="2000" b="1" dirty="0"/>
              <a:t>تعتبر الفراشي وسيلة هامة جدا للرسم بالألوان الزيتية والمائية وغيرها، وقد استخدمها الفنانون منذ مئات السنين</a:t>
            </a:r>
            <a:br>
              <a:rPr lang="ar-SA" sz="2000" b="1" dirty="0"/>
            </a:br>
            <a:br>
              <a:rPr lang="ar-SA" sz="2000" b="1" dirty="0"/>
            </a:br>
            <a:r>
              <a:rPr lang="ar-SA" sz="2000" b="1" dirty="0"/>
              <a:t>تطورت الفراشي كثيرا في عصرنا وأصبح لكل نوع من الألوان صنف معين بأحجام مختلفة تخدم حاجة الفنان وذوقه في استعمال الفرش</a:t>
            </a:r>
            <a:br>
              <a:rPr lang="ar-SA" sz="2000" b="1" dirty="0"/>
            </a:br>
            <a:br>
              <a:rPr lang="ar-SA" sz="2000" b="1" dirty="0"/>
            </a:br>
            <a:r>
              <a:rPr lang="ar-SA" sz="2000" b="1" dirty="0"/>
              <a:t>بداية كيف يمكننا التمييز بين الفرشاة المخصصة للرسم بالألوان المائية وبين تلك المخصصة للألوان الزيتية أو </a:t>
            </a:r>
            <a:r>
              <a:rPr lang="ar-SA" sz="2000" b="1" dirty="0" err="1"/>
              <a:t>الأكريليك</a:t>
            </a:r>
            <a:r>
              <a:rPr lang="ar-SA" sz="2000" b="1" dirty="0"/>
              <a:t>؟</a:t>
            </a:r>
            <a:br>
              <a:rPr lang="ar-SA" sz="2000" b="1" dirty="0"/>
            </a:br>
            <a:br>
              <a:rPr lang="ar-SA" sz="2000" b="1" dirty="0"/>
            </a:br>
            <a:r>
              <a:rPr lang="ar-SA" sz="2000" b="1" dirty="0"/>
              <a:t>سؤال قد يطرحه الكثيرون دون معرفة الجواب لأن الفراشي تتشابه كثيرا من حيث النوعية والشكل الخارجي</a:t>
            </a:r>
            <a:br>
              <a:rPr lang="ar-SA" sz="2000" b="1" dirty="0"/>
            </a:br>
            <a:br>
              <a:rPr lang="ar-SA" sz="2000" b="1" dirty="0"/>
            </a:br>
            <a:br>
              <a:rPr lang="ar-SA" sz="2000" b="1" dirty="0"/>
            </a:br>
            <a:endParaRPr lang="ar-SA" sz="2000" b="1" dirty="0"/>
          </a:p>
        </p:txBody>
      </p:sp>
      <p:sp>
        <p:nvSpPr>
          <p:cNvPr id="2" name="مستطيل 1"/>
          <p:cNvSpPr/>
          <p:nvPr/>
        </p:nvSpPr>
        <p:spPr>
          <a:xfrm>
            <a:off x="1850888" y="-171400"/>
            <a:ext cx="4749169" cy="923330"/>
          </a:xfrm>
          <a:prstGeom prst="rect">
            <a:avLst/>
          </a:prstGeom>
          <a:noFill/>
        </p:spPr>
        <p:txBody>
          <a:bodyPr wrap="square" lIns="91440" tIns="45720" rIns="91440" bIns="45720">
            <a:spAutoFit/>
          </a:bodyPr>
          <a:lstStyle/>
          <a:p>
            <a:pPr algn="ctr"/>
            <a:r>
              <a:rPr lang="ar-SA" sz="5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تطور الفرش</a:t>
            </a:r>
          </a:p>
        </p:txBody>
      </p:sp>
    </p:spTree>
    <p:extLst>
      <p:ext uri="{BB962C8B-B14F-4D97-AF65-F5344CB8AC3E}">
        <p14:creationId xmlns:p14="http://schemas.microsoft.com/office/powerpoint/2010/main" val="27221127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7" presetClass="emph" presetSubtype="0" fill="remove" nodeType="clickEffect">
                                  <p:stCondLst>
                                    <p:cond delay="0"/>
                                  </p:stCondLst>
                                  <p:childTnLst>
                                    <p:animClr clrSpc="rgb" dir="cw">
                                      <p:cBhvr override="childStyle">
                                        <p:cTn id="6" dur="250" autoRev="1" fill="remove"/>
                                        <p:tgtEl>
                                          <p:spTgt spid="3">
                                            <p:txEl>
                                              <p:pRg st="0" end="0"/>
                                            </p:txEl>
                                          </p:spTgt>
                                        </p:tgtEl>
                                        <p:attrNameLst>
                                          <p:attrName>style.color</p:attrName>
                                        </p:attrNameLst>
                                      </p:cBhvr>
                                      <p:to>
                                        <a:schemeClr val="bg1"/>
                                      </p:to>
                                    </p:animClr>
                                    <p:animClr clrSpc="rgb" dir="cw">
                                      <p:cBhvr>
                                        <p:cTn id="7" dur="250" autoRev="1" fill="remove"/>
                                        <p:tgtEl>
                                          <p:spTgt spid="3">
                                            <p:txEl>
                                              <p:pRg st="0" end="0"/>
                                            </p:txEl>
                                          </p:spTgt>
                                        </p:tgtEl>
                                        <p:attrNameLst>
                                          <p:attrName>fillcolor</p:attrName>
                                        </p:attrNameLst>
                                      </p:cBhvr>
                                      <p:to>
                                        <a:schemeClr val="bg1"/>
                                      </p:to>
                                    </p:animClr>
                                    <p:set>
                                      <p:cBhvr>
                                        <p:cTn id="8" dur="250" autoRev="1" fill="remove"/>
                                        <p:tgtEl>
                                          <p:spTgt spid="3">
                                            <p:txEl>
                                              <p:pRg st="0" end="0"/>
                                            </p:txEl>
                                          </p:spTgt>
                                        </p:tgtEl>
                                        <p:attrNameLst>
                                          <p:attrName>fill.type</p:attrName>
                                        </p:attrNameLst>
                                      </p:cBhvr>
                                      <p:to>
                                        <p:strVal val="solid"/>
                                      </p:to>
                                    </p:set>
                                    <p:set>
                                      <p:cBhvr>
                                        <p:cTn id="9" dur="250" autoRev="1" fill="remove"/>
                                        <p:tgtEl>
                                          <p:spTgt spid="3">
                                            <p:txEl>
                                              <p:pRg st="0" end="0"/>
                                            </p:txEl>
                                          </p:spTgt>
                                        </p:tgtEl>
                                        <p:attrNameLst>
                                          <p:attrName>fill.on</p:attrName>
                                        </p:attrNameLst>
                                      </p:cBhvr>
                                      <p:to>
                                        <p:strVal val="true"/>
                                      </p:to>
                                    </p:set>
                                  </p:childTnLst>
                                </p:cTn>
                              </p:par>
                            </p:childTnLst>
                          </p:cTn>
                        </p:par>
                      </p:childTnLst>
                    </p:cTn>
                  </p:par>
                  <p:par>
                    <p:cTn id="10" fill="hold">
                      <p:stCondLst>
                        <p:cond delay="indefinite"/>
                      </p:stCondLst>
                      <p:childTnLst>
                        <p:par>
                          <p:cTn id="11" fill="hold">
                            <p:stCondLst>
                              <p:cond delay="0"/>
                            </p:stCondLst>
                            <p:childTnLst>
                              <p:par>
                                <p:cTn id="12" presetID="34" presetClass="emph" presetSubtype="0" fill="hold" grpId="0" nodeType="clickEffect">
                                  <p:stCondLst>
                                    <p:cond delay="0"/>
                                  </p:stCondLst>
                                  <p:iterate type="lt">
                                    <p:tmPct val="10000"/>
                                  </p:iterate>
                                  <p:childTnLst>
                                    <p:animMotion origin="layout" path="M 0.0 0.0 L 0.0 -0.07213" pathEditMode="relative" ptsTypes="">
                                      <p:cBhvr>
                                        <p:cTn id="13" dur="250" accel="50000" decel="50000" autoRev="1" fill="hold">
                                          <p:stCondLst>
                                            <p:cond delay="0"/>
                                          </p:stCondLst>
                                        </p:cTn>
                                        <p:tgtEl>
                                          <p:spTgt spid="2"/>
                                        </p:tgtEl>
                                        <p:attrNameLst>
                                          <p:attrName>ppt_x</p:attrName>
                                          <p:attrName>ppt_y</p:attrName>
                                        </p:attrNameLst>
                                      </p:cBhvr>
                                    </p:animMotion>
                                    <p:animRot by="1500000">
                                      <p:cBhvr>
                                        <p:cTn id="14" dur="125" fill="hold">
                                          <p:stCondLst>
                                            <p:cond delay="0"/>
                                          </p:stCondLst>
                                        </p:cTn>
                                        <p:tgtEl>
                                          <p:spTgt spid="2"/>
                                        </p:tgtEl>
                                        <p:attrNameLst>
                                          <p:attrName>r</p:attrName>
                                        </p:attrNameLst>
                                      </p:cBhvr>
                                    </p:animRot>
                                    <p:animRot by="-1500000">
                                      <p:cBhvr>
                                        <p:cTn id="15" dur="125" fill="hold">
                                          <p:stCondLst>
                                            <p:cond delay="125"/>
                                          </p:stCondLst>
                                        </p:cTn>
                                        <p:tgtEl>
                                          <p:spTgt spid="2"/>
                                        </p:tgtEl>
                                        <p:attrNameLst>
                                          <p:attrName>r</p:attrName>
                                        </p:attrNameLst>
                                      </p:cBhvr>
                                    </p:animRot>
                                    <p:animRot by="-1500000">
                                      <p:cBhvr>
                                        <p:cTn id="16" dur="125" fill="hold">
                                          <p:stCondLst>
                                            <p:cond delay="250"/>
                                          </p:stCondLst>
                                        </p:cTn>
                                        <p:tgtEl>
                                          <p:spTgt spid="2"/>
                                        </p:tgtEl>
                                        <p:attrNameLst>
                                          <p:attrName>r</p:attrName>
                                        </p:attrNameLst>
                                      </p:cBhvr>
                                    </p:animRot>
                                    <p:animRot by="1500000">
                                      <p:cBhvr>
                                        <p:cTn id="17" dur="125" fill="hold">
                                          <p:stCondLst>
                                            <p:cond delay="375"/>
                                          </p:stCondLst>
                                        </p:cTn>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جدول 4"/>
          <p:cNvGraphicFramePr>
            <a:graphicFrameLocks noGrp="1"/>
          </p:cNvGraphicFramePr>
          <p:nvPr/>
        </p:nvGraphicFramePr>
        <p:xfrm>
          <a:off x="1685438" y="191165"/>
          <a:ext cx="8706287" cy="5686106"/>
        </p:xfrm>
        <a:graphic>
          <a:graphicData uri="http://schemas.openxmlformats.org/drawingml/2006/table">
            <a:tbl>
              <a:tblPr rtl="1" firstRow="1" bandRow="1">
                <a:tableStyleId>{5C22544A-7EE6-4342-B048-85BDC9FD1C3A}</a:tableStyleId>
              </a:tblPr>
              <a:tblGrid>
                <a:gridCol w="2964732">
                  <a:extLst>
                    <a:ext uri="{9D8B030D-6E8A-4147-A177-3AD203B41FA5}">
                      <a16:colId xmlns:a16="http://schemas.microsoft.com/office/drawing/2014/main" val="20000"/>
                    </a:ext>
                  </a:extLst>
                </a:gridCol>
                <a:gridCol w="2295855">
                  <a:extLst>
                    <a:ext uri="{9D8B030D-6E8A-4147-A177-3AD203B41FA5}">
                      <a16:colId xmlns:a16="http://schemas.microsoft.com/office/drawing/2014/main" val="20001"/>
                    </a:ext>
                  </a:extLst>
                </a:gridCol>
                <a:gridCol w="3445700">
                  <a:extLst>
                    <a:ext uri="{9D8B030D-6E8A-4147-A177-3AD203B41FA5}">
                      <a16:colId xmlns:a16="http://schemas.microsoft.com/office/drawing/2014/main" val="20002"/>
                    </a:ext>
                  </a:extLst>
                </a:gridCol>
              </a:tblGrid>
              <a:tr h="645118">
                <a:tc>
                  <a:txBody>
                    <a:bodyPr/>
                    <a:lstStyle/>
                    <a:p>
                      <a:pPr rtl="1"/>
                      <a:r>
                        <a:rPr lang="ar-SA" dirty="0" err="1"/>
                        <a:t>الاكريليك</a:t>
                      </a:r>
                      <a:endParaRPr lang="ar-SA" dirty="0"/>
                    </a:p>
                  </a:txBody>
                  <a:tcPr/>
                </a:tc>
                <a:tc>
                  <a:txBody>
                    <a:bodyPr/>
                    <a:lstStyle/>
                    <a:p>
                      <a:pPr rtl="1"/>
                      <a:r>
                        <a:rPr lang="ar-SA" dirty="0" err="1"/>
                        <a:t>الجواش</a:t>
                      </a:r>
                      <a:r>
                        <a:rPr lang="ar-SA" dirty="0"/>
                        <a:t> والالوان المائية </a:t>
                      </a:r>
                    </a:p>
                  </a:txBody>
                  <a:tcPr/>
                </a:tc>
                <a:tc>
                  <a:txBody>
                    <a:bodyPr/>
                    <a:lstStyle/>
                    <a:p>
                      <a:pPr rtl="1"/>
                      <a:r>
                        <a:rPr lang="ar-SA" dirty="0"/>
                        <a:t>الزيت</a:t>
                      </a:r>
                    </a:p>
                  </a:txBody>
                  <a:tcPr/>
                </a:tc>
                <a:extLst>
                  <a:ext uri="{0D108BD9-81ED-4DB2-BD59-A6C34878D82A}">
                    <a16:rowId xmlns:a16="http://schemas.microsoft.com/office/drawing/2014/main" val="10000"/>
                  </a:ext>
                </a:extLst>
              </a:tr>
              <a:tr h="310124">
                <a:tc>
                  <a:txBody>
                    <a:bodyPr/>
                    <a:lstStyle/>
                    <a:p>
                      <a:pPr rtl="1"/>
                      <a:r>
                        <a:rPr lang="ar-SA" sz="1400" dirty="0"/>
                        <a:t>الفرش مقبضها</a:t>
                      </a:r>
                      <a:r>
                        <a:rPr lang="ar-SA" sz="1400" baseline="0" dirty="0"/>
                        <a:t> طويل</a:t>
                      </a:r>
                      <a:endParaRPr lang="ar-SA" sz="1400" dirty="0"/>
                    </a:p>
                  </a:txBody>
                  <a:tcPr/>
                </a:tc>
                <a:tc>
                  <a:txBody>
                    <a:bodyPr/>
                    <a:lstStyle/>
                    <a:p>
                      <a:pPr rtl="1"/>
                      <a:r>
                        <a:rPr lang="ar-SA" sz="1400" dirty="0"/>
                        <a:t>مقبضها صغير</a:t>
                      </a:r>
                    </a:p>
                  </a:txBody>
                  <a:tcPr/>
                </a:tc>
                <a:tc>
                  <a:txBody>
                    <a:bodyPr/>
                    <a:lstStyle/>
                    <a:p>
                      <a:pPr rtl="1"/>
                      <a:r>
                        <a:rPr lang="ar-SA" sz="1400" dirty="0"/>
                        <a:t>مقبضها طويل</a:t>
                      </a:r>
                    </a:p>
                  </a:txBody>
                  <a:tcPr/>
                </a:tc>
                <a:extLst>
                  <a:ext uri="{0D108BD9-81ED-4DB2-BD59-A6C34878D82A}">
                    <a16:rowId xmlns:a16="http://schemas.microsoft.com/office/drawing/2014/main" val="10001"/>
                  </a:ext>
                </a:extLst>
              </a:tr>
              <a:tr h="1167356">
                <a:tc>
                  <a:txBody>
                    <a:bodyPr/>
                    <a:lstStyle/>
                    <a:p>
                      <a:pPr rtl="1"/>
                      <a:r>
                        <a:rPr kumimoji="0" lang="ar-SA" sz="1400" kern="1200" dirty="0">
                          <a:solidFill>
                            <a:schemeClr val="dk1"/>
                          </a:solidFill>
                          <a:effectLst/>
                          <a:latin typeface="+mn-lt"/>
                          <a:ea typeface="+mn-ea"/>
                          <a:cs typeface="+mn-cs"/>
                        </a:rPr>
                        <a:t>وأغلبها يستعمل للأكر يليك والزيت معا</a:t>
                      </a:r>
                      <a:br>
                        <a:rPr kumimoji="0" lang="ar-SA" sz="1400" kern="1200" dirty="0">
                          <a:solidFill>
                            <a:schemeClr val="dk1"/>
                          </a:solidFill>
                          <a:effectLst/>
                          <a:latin typeface="+mn-lt"/>
                          <a:ea typeface="+mn-ea"/>
                          <a:cs typeface="+mn-cs"/>
                        </a:rPr>
                      </a:br>
                      <a:r>
                        <a:rPr kumimoji="0" lang="ar-SA" sz="1400" kern="1200" dirty="0">
                          <a:solidFill>
                            <a:schemeClr val="dk1"/>
                          </a:solidFill>
                          <a:effectLst/>
                          <a:latin typeface="+mn-lt"/>
                          <a:ea typeface="+mn-ea"/>
                          <a:cs typeface="+mn-cs"/>
                        </a:rPr>
                        <a:t>يفضل اختيار الفرشاة ذات الوبر الناعم والقوي لأنها لا تترك أثر على سطح اللوحة</a:t>
                      </a:r>
                      <a:endParaRPr lang="ar-SA" sz="1400" dirty="0"/>
                    </a:p>
                  </a:txBody>
                  <a:tcPr/>
                </a:tc>
                <a:tc>
                  <a:txBody>
                    <a:bodyPr/>
                    <a:lstStyle/>
                    <a:p>
                      <a:pPr rtl="1"/>
                      <a:r>
                        <a:rPr kumimoji="0" lang="ar-SA" sz="1400" kern="1200" dirty="0">
                          <a:solidFill>
                            <a:schemeClr val="dk1"/>
                          </a:solidFill>
                          <a:effectLst/>
                          <a:latin typeface="+mn-lt"/>
                          <a:ea typeface="+mn-ea"/>
                          <a:cs typeface="+mn-cs"/>
                        </a:rPr>
                        <a:t>غالبا ما تكون شعيراتها ناعمة وكثيفة كي تحمل كمية كبيرة من الماء، </a:t>
                      </a:r>
                      <a:br>
                        <a:rPr kumimoji="0" lang="ar-SA" sz="1400" kern="1200" dirty="0">
                          <a:solidFill>
                            <a:schemeClr val="dk1"/>
                          </a:solidFill>
                          <a:effectLst/>
                          <a:latin typeface="+mn-lt"/>
                          <a:ea typeface="+mn-ea"/>
                          <a:cs typeface="+mn-cs"/>
                        </a:rPr>
                      </a:br>
                      <a:endParaRPr lang="ar-SA" sz="1400" dirty="0"/>
                    </a:p>
                  </a:txBody>
                  <a:tcPr/>
                </a:tc>
                <a:tc>
                  <a:txBody>
                    <a:bodyPr/>
                    <a:lstStyle/>
                    <a:p>
                      <a:pPr rtl="1"/>
                      <a:r>
                        <a:rPr kumimoji="0" lang="ar-SA" sz="1400" kern="1200" dirty="0">
                          <a:solidFill>
                            <a:schemeClr val="dk1"/>
                          </a:solidFill>
                          <a:effectLst/>
                          <a:latin typeface="+mn-lt"/>
                          <a:ea typeface="+mn-ea"/>
                          <a:cs typeface="+mn-cs"/>
                        </a:rPr>
                        <a:t>الوبر القاسي هو الأنسب لأنها تحمل كمية كبيرة من الألوان السميكة وتترك أثرا جميلا على سطح اللوحة. </a:t>
                      </a:r>
                      <a:endParaRPr lang="ar-SA" sz="1400" dirty="0"/>
                    </a:p>
                  </a:txBody>
                  <a:tcPr/>
                </a:tc>
                <a:extLst>
                  <a:ext uri="{0D108BD9-81ED-4DB2-BD59-A6C34878D82A}">
                    <a16:rowId xmlns:a16="http://schemas.microsoft.com/office/drawing/2014/main" val="10002"/>
                  </a:ext>
                </a:extLst>
              </a:tr>
              <a:tr h="952317">
                <a:tc>
                  <a:txBody>
                    <a:bodyPr/>
                    <a:lstStyle/>
                    <a:p>
                      <a:pPr rtl="1"/>
                      <a:br>
                        <a:rPr kumimoji="0" lang="ar-SA" sz="1400" kern="1200" dirty="0">
                          <a:solidFill>
                            <a:schemeClr val="dk1"/>
                          </a:solidFill>
                          <a:effectLst/>
                          <a:latin typeface="+mn-lt"/>
                          <a:ea typeface="+mn-ea"/>
                          <a:cs typeface="+mn-cs"/>
                        </a:rPr>
                      </a:br>
                      <a:r>
                        <a:rPr kumimoji="0" lang="ar-SA" sz="1400" kern="1200" dirty="0">
                          <a:solidFill>
                            <a:schemeClr val="dk1"/>
                          </a:solidFill>
                          <a:effectLst/>
                          <a:latin typeface="+mn-lt"/>
                          <a:ea typeface="+mn-ea"/>
                          <a:cs typeface="+mn-cs"/>
                        </a:rPr>
                        <a:t>الفرشاة الجيدة هي من ترجع لحالتها الطبيعة</a:t>
                      </a:r>
                      <a:r>
                        <a:rPr kumimoji="0" lang="ar-SA" sz="1400" kern="1200" baseline="0" dirty="0">
                          <a:solidFill>
                            <a:schemeClr val="dk1"/>
                          </a:solidFill>
                          <a:effectLst/>
                          <a:latin typeface="+mn-lt"/>
                          <a:ea typeface="+mn-ea"/>
                          <a:cs typeface="+mn-cs"/>
                        </a:rPr>
                        <a:t> بعد وقوعها تحت ضغط قوي </a:t>
                      </a:r>
                      <a:endParaRPr lang="ar-SA" sz="1400" dirty="0"/>
                    </a:p>
                  </a:txBody>
                  <a:tcPr/>
                </a:tc>
                <a:tc>
                  <a:txBody>
                    <a:bodyPr/>
                    <a:lstStyle/>
                    <a:p>
                      <a:pPr rtl="1"/>
                      <a:r>
                        <a:rPr kumimoji="0" lang="ar-SA" sz="1400" kern="1200" dirty="0">
                          <a:solidFill>
                            <a:schemeClr val="dk1"/>
                          </a:solidFill>
                          <a:effectLst/>
                          <a:latin typeface="+mn-lt"/>
                          <a:ea typeface="+mn-ea"/>
                          <a:cs typeface="+mn-cs"/>
                        </a:rPr>
                        <a:t>الأحجام الصغيرة لرسم التفاصيل الصغيرة والاحجام الكبيرة لمليء المساحات الواسعة</a:t>
                      </a:r>
                      <a:endParaRPr lang="ar-SA" sz="1400" dirty="0"/>
                    </a:p>
                  </a:txBody>
                  <a:tcPr/>
                </a:tc>
                <a:tc>
                  <a:txBody>
                    <a:bodyPr/>
                    <a:lstStyle/>
                    <a:p>
                      <a:pPr rtl="1"/>
                      <a:endParaRPr lang="ar-SA" sz="1400"/>
                    </a:p>
                  </a:txBody>
                  <a:tcPr/>
                </a:tc>
                <a:extLst>
                  <a:ext uri="{0D108BD9-81ED-4DB2-BD59-A6C34878D82A}">
                    <a16:rowId xmlns:a16="http://schemas.microsoft.com/office/drawing/2014/main" val="10003"/>
                  </a:ext>
                </a:extLst>
              </a:tr>
              <a:tr h="2242552">
                <a:tc>
                  <a:txBody>
                    <a:bodyPr/>
                    <a:lstStyle/>
                    <a:p>
                      <a:pPr rtl="1"/>
                      <a:r>
                        <a:rPr lang="ar-SA" sz="1400" dirty="0"/>
                        <a:t>للعناية</a:t>
                      </a:r>
                      <a:r>
                        <a:rPr lang="ar-SA" sz="1400" baseline="0" dirty="0"/>
                        <a:t> بالفراشي  :-بعد الاستخدام يجب ان توضع بماء وتنظف بالضغط الخفيف ويكون باتجاه الاعلى دون تأثير على شعيراتها ، وعند الانتهاء</a:t>
                      </a:r>
                      <a:r>
                        <a:rPr lang="ar-SA" sz="1400" dirty="0">
                          <a:effectLst/>
                        </a:rPr>
                        <a:t> تغسل الفرش بالماء فورا قبل أن تجف الألوان عليها فيستحيل ازالتها.  تحفظ</a:t>
                      </a:r>
                      <a:r>
                        <a:rPr lang="ar-SA" sz="1400" baseline="0" dirty="0">
                          <a:effectLst/>
                        </a:rPr>
                        <a:t>  الفرش  وشعيراتها للأعلى .تجنبي وضع الفرش على شعيراتها  </a:t>
                      </a:r>
                      <a:endParaRPr lang="ar-SA" sz="1400" dirty="0"/>
                    </a:p>
                  </a:txBody>
                  <a:tcPr/>
                </a:tc>
                <a:tc>
                  <a:txBody>
                    <a:bodyPr/>
                    <a:lstStyle/>
                    <a:p>
                      <a:pPr rtl="1"/>
                      <a:r>
                        <a:rPr lang="ar-SA" sz="1400" dirty="0"/>
                        <a:t> تنظف  تحت ماء</a:t>
                      </a:r>
                      <a:r>
                        <a:rPr lang="ar-SA" sz="1400" baseline="0" dirty="0"/>
                        <a:t> صنبور </a:t>
                      </a:r>
                      <a:r>
                        <a:rPr lang="ar-SA" sz="1400" dirty="0">
                          <a:effectLst/>
                        </a:rPr>
                        <a:t>تغسل بالماء وتفرك شعيراتها بلطف حتى تزال عنها الألوان ثم تجفف جيدا</a:t>
                      </a:r>
                      <a:endParaRPr lang="ar-SA" sz="1400" dirty="0"/>
                    </a:p>
                  </a:txBody>
                  <a:tcPr/>
                </a:tc>
                <a:tc>
                  <a:txBody>
                    <a:bodyPr/>
                    <a:lstStyle/>
                    <a:p>
                      <a:pPr rtl="1"/>
                      <a:r>
                        <a:rPr lang="ar-SA" sz="1400" dirty="0">
                          <a:effectLst/>
                        </a:rPr>
                        <a:t>تمسح الألوان العالقة على الفرشاة بواسطة الورق</a:t>
                      </a:r>
                      <a:br>
                        <a:rPr lang="ar-SA" sz="1400" dirty="0">
                          <a:effectLst/>
                        </a:rPr>
                      </a:br>
                      <a:r>
                        <a:rPr lang="ar-SA" sz="1400" dirty="0">
                          <a:effectLst/>
                        </a:rPr>
                        <a:t>توضع في سائل </a:t>
                      </a:r>
                      <a:r>
                        <a:rPr lang="ar-SA" sz="1400" dirty="0" err="1">
                          <a:effectLst/>
                        </a:rPr>
                        <a:t>التربنتين</a:t>
                      </a:r>
                      <a:r>
                        <a:rPr lang="ar-SA" sz="1400" dirty="0">
                          <a:effectLst/>
                        </a:rPr>
                        <a:t> لمدة عشر ثواني ثم تمسح جيدا بالورق</a:t>
                      </a:r>
                      <a:br>
                        <a:rPr lang="ar-SA" sz="1400" dirty="0">
                          <a:effectLst/>
                        </a:rPr>
                      </a:br>
                      <a:r>
                        <a:rPr lang="ar-SA" sz="1400" dirty="0">
                          <a:effectLst/>
                        </a:rPr>
                        <a:t>يوضع القليل من سائل التنظيف على راحة اليد وتفرك الفرشاة بلطف</a:t>
                      </a:r>
                      <a:br>
                        <a:rPr lang="ar-SA" sz="1400" dirty="0">
                          <a:effectLst/>
                        </a:rPr>
                      </a:br>
                      <a:r>
                        <a:rPr lang="ar-SA" sz="1400" dirty="0">
                          <a:effectLst/>
                        </a:rPr>
                        <a:t>تغسل بالماء ثم بسائل التنظيف مجددا</a:t>
                      </a:r>
                      <a:br>
                        <a:rPr lang="ar-SA" sz="1400" dirty="0">
                          <a:effectLst/>
                        </a:rPr>
                      </a:br>
                      <a:r>
                        <a:rPr lang="ar-SA" sz="1400" dirty="0">
                          <a:effectLst/>
                        </a:rPr>
                        <a:t>تكرر العملية حتى تصبح رغوة الصابون خالية من الألوان</a:t>
                      </a:r>
                      <a:br>
                        <a:rPr lang="ar-SA" sz="1400" dirty="0">
                          <a:effectLst/>
                        </a:rPr>
                      </a:br>
                      <a:endParaRPr lang="ar-SA" sz="1400" dirty="0"/>
                    </a:p>
                  </a:txBody>
                  <a:tcPr/>
                </a:tc>
                <a:extLst>
                  <a:ext uri="{0D108BD9-81ED-4DB2-BD59-A6C34878D82A}">
                    <a16:rowId xmlns:a16="http://schemas.microsoft.com/office/drawing/2014/main" val="10004"/>
                  </a:ext>
                </a:extLst>
              </a:tr>
              <a:tr h="368639">
                <a:tc>
                  <a:txBody>
                    <a:bodyPr/>
                    <a:lstStyle/>
                    <a:p>
                      <a:pPr rtl="1"/>
                      <a:endParaRPr lang="ar-SA" dirty="0"/>
                    </a:p>
                  </a:txBody>
                  <a:tcPr/>
                </a:tc>
                <a:tc>
                  <a:txBody>
                    <a:bodyPr/>
                    <a:lstStyle/>
                    <a:p>
                      <a:pPr rtl="1"/>
                      <a:endParaRPr lang="ar-SA"/>
                    </a:p>
                  </a:txBody>
                  <a:tcPr/>
                </a:tc>
                <a:tc>
                  <a:txBody>
                    <a:bodyPr/>
                    <a:lstStyle/>
                    <a:p>
                      <a:pPr rtl="1"/>
                      <a:endParaRPr lang="ar-SA" dirty="0"/>
                    </a:p>
                  </a:txBody>
                  <a:tcPr/>
                </a:tc>
                <a:extLst>
                  <a:ext uri="{0D108BD9-81ED-4DB2-BD59-A6C34878D82A}">
                    <a16:rowId xmlns:a16="http://schemas.microsoft.com/office/drawing/2014/main" val="10005"/>
                  </a:ext>
                </a:extLst>
              </a:tr>
            </a:tbl>
          </a:graphicData>
        </a:graphic>
      </p:graphicFrame>
      <p:sp>
        <p:nvSpPr>
          <p:cNvPr id="6" name="مربع نص 5"/>
          <p:cNvSpPr txBox="1"/>
          <p:nvPr/>
        </p:nvSpPr>
        <p:spPr>
          <a:xfrm>
            <a:off x="3958176" y="204167"/>
            <a:ext cx="4964821" cy="400110"/>
          </a:xfrm>
          <a:prstGeom prst="rect">
            <a:avLst/>
          </a:prstGeom>
        </p:spPr>
        <p:style>
          <a:lnRef idx="0">
            <a:schemeClr val="accent1"/>
          </a:lnRef>
          <a:fillRef idx="3">
            <a:schemeClr val="accent1"/>
          </a:fillRef>
          <a:effectRef idx="3">
            <a:schemeClr val="accent1"/>
          </a:effectRef>
          <a:fontRef idx="minor">
            <a:schemeClr val="lt1"/>
          </a:fontRef>
        </p:style>
        <p:txBody>
          <a:bodyPr wrap="none" rtlCol="1">
            <a:spAutoFit/>
          </a:bodyPr>
          <a:lstStyle/>
          <a:p>
            <a:r>
              <a:rPr lang="ar-SA" sz="2000" b="1" dirty="0">
                <a:solidFill>
                  <a:srgbClr val="FF0000"/>
                </a:solidFill>
              </a:rPr>
              <a:t>الفرق بين فرش  الالوان المائية والالوان </a:t>
            </a:r>
            <a:r>
              <a:rPr lang="ar-SA" sz="2000" b="1" dirty="0" err="1">
                <a:solidFill>
                  <a:srgbClr val="FF0000"/>
                </a:solidFill>
              </a:rPr>
              <a:t>الاكريليك</a:t>
            </a:r>
            <a:r>
              <a:rPr lang="ar-SA" sz="2000" b="1" dirty="0">
                <a:solidFill>
                  <a:srgbClr val="FF0000"/>
                </a:solidFill>
              </a:rPr>
              <a:t> والزيت</a:t>
            </a:r>
          </a:p>
        </p:txBody>
      </p:sp>
      <p:pic>
        <p:nvPicPr>
          <p:cNvPr id="8" name="صورة 7" descr="أدوات الرسم وتقنياتها:فراشي الرسم "/>
          <p:cNvPicPr/>
          <p:nvPr/>
        </p:nvPicPr>
        <p:blipFill>
          <a:blip r:embed="rId2">
            <a:duotone>
              <a:prstClr val="black"/>
              <a:schemeClr val="accent1">
                <a:tint val="45000"/>
                <a:satMod val="400000"/>
              </a:schemeClr>
            </a:duotone>
            <a:extLst>
              <a:ext uri="{28A0092B-C50C-407E-A947-70E740481C1C}">
                <a14:useLocalDpi xmlns:a14="http://schemas.microsoft.com/office/drawing/2010/main" val="0"/>
              </a:ext>
            </a:extLst>
          </a:blip>
          <a:srcRect/>
          <a:stretch>
            <a:fillRect/>
          </a:stretch>
        </p:blipFill>
        <p:spPr bwMode="auto">
          <a:xfrm rot="4238994">
            <a:off x="5526269" y="4332804"/>
            <a:ext cx="1782532" cy="21810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9" name="Picture 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696401" y="4941168"/>
            <a:ext cx="695325" cy="800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صورة 6" descr="أدوات الرسم وتقنياتها:فراشي الرسم "/>
          <p:cNvPicPr/>
          <p:nvPr/>
        </p:nvPicPr>
        <p:blipFill>
          <a:blip r:embed="rId4" cstate="print">
            <a:duotone>
              <a:schemeClr val="bg2">
                <a:shade val="45000"/>
                <a:satMod val="135000"/>
              </a:schemeClr>
              <a:prstClr val="white"/>
            </a:duotone>
            <a:extLst>
              <a:ext uri="{BEBA8EAE-BF5A-486C-A8C5-ECC9F3942E4B}">
                <a14:imgProps xmlns:a14="http://schemas.microsoft.com/office/drawing/2010/main">
                  <a14:imgLayer r:embed="rId5">
                    <a14:imgEffect>
                      <a14:artisticWatercolorSponge/>
                    </a14:imgEffect>
                  </a14:imgLayer>
                </a14:imgProps>
              </a:ext>
              <a:ext uri="{28A0092B-C50C-407E-A947-70E740481C1C}">
                <a14:useLocalDpi xmlns:a14="http://schemas.microsoft.com/office/drawing/2010/main" val="0"/>
              </a:ext>
            </a:extLst>
          </a:blip>
          <a:srcRect/>
          <a:stretch>
            <a:fillRect/>
          </a:stretch>
        </p:blipFill>
        <p:spPr bwMode="auto">
          <a:xfrm rot="1623354">
            <a:off x="7926912" y="5455227"/>
            <a:ext cx="1604897" cy="1223818"/>
          </a:xfrm>
          <a:prstGeom prst="roundRect">
            <a:avLst>
              <a:gd name="adj" fmla="val 19851"/>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val="380223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6"/>
                                        </p:tgtEl>
                                      </p:cBhvr>
                                    </p:animEffect>
                                    <p:anim calcmode="lin" valueType="num">
                                      <p:cBhvr>
                                        <p:cTn id="7" dur="1822" tmFilter="0,0; 0.14,0.31; 0.43,0.73; 0.71,0.91; 1.0,1.0">
                                          <p:stCondLst>
                                            <p:cond delay="0"/>
                                          </p:stCondLst>
                                        </p:cTn>
                                        <p:tgtEl>
                                          <p:spTgt spid="6"/>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6"/>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6"/>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6"/>
                                        </p:tgtEl>
                                        <p:attrNameLst>
                                          <p:attrName>ppt_y</p:attrName>
                                        </p:attrNameLst>
                                      </p:cBhvr>
                                      <p:tavLst>
                                        <p:tav tm="0">
                                          <p:val>
                                            <p:strVal val="ppt_y"/>
                                          </p:val>
                                        </p:tav>
                                        <p:tav tm="100000">
                                          <p:val>
                                            <p:strVal val="ppt_y+ppt_h"/>
                                          </p:val>
                                        </p:tav>
                                      </p:tavLst>
                                    </p:anim>
                                    <p:animScale>
                                      <p:cBhvr>
                                        <p:cTn id="14" dur="26">
                                          <p:stCondLst>
                                            <p:cond delay="620"/>
                                          </p:stCondLst>
                                        </p:cTn>
                                        <p:tgtEl>
                                          <p:spTgt spid="6"/>
                                        </p:tgtEl>
                                      </p:cBhvr>
                                      <p:to x="100000" y="60000"/>
                                    </p:animScale>
                                    <p:animScale>
                                      <p:cBhvr>
                                        <p:cTn id="15" dur="166" decel="50000">
                                          <p:stCondLst>
                                            <p:cond delay="646"/>
                                          </p:stCondLst>
                                        </p:cTn>
                                        <p:tgtEl>
                                          <p:spTgt spid="6"/>
                                        </p:tgtEl>
                                      </p:cBhvr>
                                      <p:to x="100000" y="100000"/>
                                    </p:animScale>
                                    <p:animScale>
                                      <p:cBhvr>
                                        <p:cTn id="16" dur="26">
                                          <p:stCondLst>
                                            <p:cond delay="1312"/>
                                          </p:stCondLst>
                                        </p:cTn>
                                        <p:tgtEl>
                                          <p:spTgt spid="6"/>
                                        </p:tgtEl>
                                      </p:cBhvr>
                                      <p:to x="100000" y="80000"/>
                                    </p:animScale>
                                    <p:animScale>
                                      <p:cBhvr>
                                        <p:cTn id="17" dur="166" decel="50000">
                                          <p:stCondLst>
                                            <p:cond delay="1338"/>
                                          </p:stCondLst>
                                        </p:cTn>
                                        <p:tgtEl>
                                          <p:spTgt spid="6"/>
                                        </p:tgtEl>
                                      </p:cBhvr>
                                      <p:to x="100000" y="100000"/>
                                    </p:animScale>
                                    <p:animScale>
                                      <p:cBhvr>
                                        <p:cTn id="18" dur="26">
                                          <p:stCondLst>
                                            <p:cond delay="1642"/>
                                          </p:stCondLst>
                                        </p:cTn>
                                        <p:tgtEl>
                                          <p:spTgt spid="6"/>
                                        </p:tgtEl>
                                      </p:cBhvr>
                                      <p:to x="100000" y="90000"/>
                                    </p:animScale>
                                    <p:animScale>
                                      <p:cBhvr>
                                        <p:cTn id="19" dur="166" decel="50000">
                                          <p:stCondLst>
                                            <p:cond delay="1668"/>
                                          </p:stCondLst>
                                        </p:cTn>
                                        <p:tgtEl>
                                          <p:spTgt spid="6"/>
                                        </p:tgtEl>
                                      </p:cBhvr>
                                      <p:to x="100000" y="100000"/>
                                    </p:animScale>
                                    <p:animScale>
                                      <p:cBhvr>
                                        <p:cTn id="20" dur="26">
                                          <p:stCondLst>
                                            <p:cond delay="1808"/>
                                          </p:stCondLst>
                                        </p:cTn>
                                        <p:tgtEl>
                                          <p:spTgt spid="6"/>
                                        </p:tgtEl>
                                      </p:cBhvr>
                                      <p:to x="100000" y="95000"/>
                                    </p:animScale>
                                    <p:animScale>
                                      <p:cBhvr>
                                        <p:cTn id="21" dur="166" decel="50000">
                                          <p:stCondLst>
                                            <p:cond delay="1834"/>
                                          </p:stCondLst>
                                        </p:cTn>
                                        <p:tgtEl>
                                          <p:spTgt spid="6"/>
                                        </p:tgtEl>
                                      </p:cBhvr>
                                      <p:to x="100000" y="100000"/>
                                    </p:animScale>
                                    <p:set>
                                      <p:cBhvr>
                                        <p:cTn id="22"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2063552" y="116632"/>
            <a:ext cx="2890664" cy="1156990"/>
          </a:xfrm>
        </p:spPr>
        <p:style>
          <a:lnRef idx="0">
            <a:schemeClr val="accent6"/>
          </a:lnRef>
          <a:fillRef idx="3">
            <a:schemeClr val="accent6"/>
          </a:fillRef>
          <a:effectRef idx="3">
            <a:schemeClr val="accent6"/>
          </a:effectRef>
          <a:fontRef idx="minor">
            <a:schemeClr val="lt1"/>
          </a:fontRef>
        </p:style>
        <p:txBody>
          <a:bodyPr>
            <a:normAutofit/>
          </a:bodyPr>
          <a:lstStyle/>
          <a:p>
            <a:pPr algn="ctr"/>
            <a:r>
              <a:rPr lang="ar-SA" sz="4000" b="1" cap="all" dirty="0">
                <a:ln w="9000" cmpd="sng">
                  <a:solidFill>
                    <a:schemeClr val="accent4">
                      <a:shade val="50000"/>
                      <a:satMod val="120000"/>
                    </a:schemeClr>
                  </a:solidFill>
                  <a:prstDash val="solid"/>
                </a:ln>
                <a:solidFill>
                  <a:schemeClr val="bg1"/>
                </a:solidFill>
                <a:effectLst>
                  <a:reflection blurRad="12700" stA="28000" endPos="45000" dist="1000" dir="5400000" sy="-100000" algn="bl" rotWithShape="0"/>
                </a:effectLst>
              </a:rPr>
              <a:t>طرق المزج </a:t>
            </a:r>
          </a:p>
        </p:txBody>
      </p:sp>
      <p:sp>
        <p:nvSpPr>
          <p:cNvPr id="3" name="عنصر نائب للمحتوى 2"/>
          <p:cNvSpPr>
            <a:spLocks noGrp="1"/>
          </p:cNvSpPr>
          <p:nvPr>
            <p:ph sz="quarter" idx="4294967295"/>
          </p:nvPr>
        </p:nvSpPr>
        <p:spPr>
          <a:xfrm>
            <a:off x="3071664" y="1366032"/>
            <a:ext cx="6400800" cy="3474720"/>
          </a:xfrm>
        </p:spPr>
        <p:txBody>
          <a:bodyPr>
            <a:normAutofit fontScale="77500" lnSpcReduction="20000"/>
          </a:bodyPr>
          <a:lstStyle/>
          <a:p>
            <a:r>
              <a:rPr lang="ar-SA" dirty="0"/>
              <a:t>يتوفر في المكتبات انواع عده للألوان تختلف باختلاف الشركات </a:t>
            </a:r>
          </a:p>
          <a:p>
            <a:pPr marL="0" indent="0">
              <a:buNone/>
            </a:pPr>
            <a:r>
              <a:rPr lang="ar-SA" dirty="0"/>
              <a:t>يجب انتقاء الجيد وان تكون حديثة الصنع حتى </a:t>
            </a:r>
            <a:r>
              <a:rPr lang="ar-SA" dirty="0" err="1"/>
              <a:t>لاتكون</a:t>
            </a:r>
            <a:r>
              <a:rPr lang="ar-SA" dirty="0"/>
              <a:t> قاسية </a:t>
            </a:r>
          </a:p>
          <a:p>
            <a:pPr marL="0" indent="0">
              <a:buNone/>
            </a:pPr>
            <a:r>
              <a:rPr lang="ar-SA" dirty="0"/>
              <a:t>منها الفرنسي والالماني وهذا افضلها </a:t>
            </a:r>
          </a:p>
          <a:p>
            <a:pPr marL="45720" indent="0">
              <a:buNone/>
            </a:pPr>
            <a:endParaRPr lang="ar-SA" dirty="0"/>
          </a:p>
          <a:p>
            <a:r>
              <a:rPr lang="ar-SA" dirty="0"/>
              <a:t>1-المزج الكامل مثال                احمر + اصفر = برتقالي </a:t>
            </a:r>
          </a:p>
          <a:p>
            <a:r>
              <a:rPr lang="ar-SA" dirty="0"/>
              <a:t>  2-المزج الجزئي او النصفي</a:t>
            </a:r>
          </a:p>
          <a:p>
            <a:r>
              <a:rPr lang="ar-SA" dirty="0"/>
              <a:t>   3-المزج بالغمس طريقة الفنانين  </a:t>
            </a:r>
          </a:p>
          <a:p>
            <a:r>
              <a:rPr lang="ar-SA" dirty="0"/>
              <a:t>  4- الرسم  من الانبوب مباشره </a:t>
            </a:r>
          </a:p>
          <a:p>
            <a:r>
              <a:rPr lang="ar-SA" dirty="0"/>
              <a:t>لنتعرف ونتدرب على كيفية الرسم وتقنياته </a:t>
            </a:r>
          </a:p>
          <a:p>
            <a:pPr marL="45720" indent="0">
              <a:buNone/>
            </a:pPr>
            <a:endParaRPr lang="en-US" dirty="0"/>
          </a:p>
        </p:txBody>
      </p:sp>
      <p:pic>
        <p:nvPicPr>
          <p:cNvPr id="4"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142892" y="67180"/>
            <a:ext cx="1417605" cy="141760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مربع نص 4"/>
          <p:cNvSpPr txBox="1"/>
          <p:nvPr/>
        </p:nvSpPr>
        <p:spPr>
          <a:xfrm>
            <a:off x="2471097" y="4840752"/>
            <a:ext cx="7356093" cy="1569660"/>
          </a:xfrm>
          <a:prstGeom prst="rect">
            <a:avLst/>
          </a:prstGeom>
          <a:noFill/>
        </p:spPr>
        <p:txBody>
          <a:bodyPr wrap="square" rtlCol="1">
            <a:spAutoFit/>
          </a:bodyPr>
          <a:lstStyle/>
          <a:p>
            <a:pPr algn="ctr"/>
            <a:r>
              <a:rPr lang="ar-SA" b="1" dirty="0">
                <a:solidFill>
                  <a:srgbClr val="FF0000"/>
                </a:solidFill>
              </a:rPr>
              <a:t> ملاحظة </a:t>
            </a:r>
          </a:p>
          <a:p>
            <a:r>
              <a:rPr lang="ar-SA" sz="1200" b="1" dirty="0"/>
              <a:t>للتخفيف من كثافة الألوان الزيتية وزيادة  تدفُقِها من دون إضافة اللون؟ </a:t>
            </a:r>
            <a:br>
              <a:rPr lang="en-US" sz="1200" b="1" dirty="0"/>
            </a:br>
            <a:r>
              <a:rPr lang="ar-SA" sz="1200" b="1" dirty="0"/>
              <a:t>زيت "</a:t>
            </a:r>
            <a:r>
              <a:rPr lang="ar-SA" sz="1200" b="1" dirty="0" err="1"/>
              <a:t>اللنسيد</a:t>
            </a:r>
            <a:r>
              <a:rPr lang="ar-SA" sz="1200" b="1" dirty="0"/>
              <a:t>" المُصفى والخالي من أي مجففات أُخرى سيُقَلل من الكثافة ويُحَسِّن اللمعان. ويعتبر الزيت الأحمر الفاتح المُصفى مثالياً </a:t>
            </a:r>
            <a:r>
              <a:rPr lang="ar-SA" sz="1200" b="1" dirty="0" err="1"/>
              <a:t>للإستخدام</a:t>
            </a:r>
            <a:r>
              <a:rPr lang="ar-SA" sz="1200" b="1" dirty="0"/>
              <a:t> مًعً الألوان الباهِتة والبيضاء. زيت "</a:t>
            </a:r>
            <a:r>
              <a:rPr lang="ar-SA" sz="1200" b="1" dirty="0" err="1"/>
              <a:t>ستاند</a:t>
            </a:r>
            <a:r>
              <a:rPr lang="ar-SA" sz="1200" b="1" dirty="0"/>
              <a:t> لنسيد</a:t>
            </a:r>
            <a:r>
              <a:rPr lang="en-US" sz="1200" b="1" dirty="0"/>
              <a:t> – Linseed Stand Oil" </a:t>
            </a:r>
            <a:br>
              <a:rPr lang="en-US" sz="1200" b="1" dirty="0"/>
            </a:br>
            <a:br>
              <a:rPr lang="en-US" sz="1200" b="1" dirty="0"/>
            </a:br>
            <a:r>
              <a:rPr lang="ar-SA" sz="1200" b="1" dirty="0"/>
              <a:t>هُوَ (</a:t>
            </a:r>
            <a:r>
              <a:rPr lang="ar-SA" sz="1200" b="1" dirty="0" err="1"/>
              <a:t>بوليميراير</a:t>
            </a:r>
            <a:r>
              <a:rPr lang="ar-SA" sz="1200" b="1" dirty="0"/>
              <a:t>). تمت معالجَتَهُ لِيُصْبِحَ أكْثَرَ </a:t>
            </a:r>
            <a:r>
              <a:rPr lang="ar-SA" sz="1200" b="1" dirty="0" err="1"/>
              <a:t>لزاجة</a:t>
            </a:r>
            <a:r>
              <a:rPr lang="ar-SA" sz="1200" b="1" dirty="0"/>
              <a:t> وَيَجف في وقت أسرع من زيت "</a:t>
            </a:r>
            <a:r>
              <a:rPr lang="ar-SA" sz="1200" b="1" dirty="0" err="1"/>
              <a:t>اللنسيد</a:t>
            </a:r>
            <a:r>
              <a:rPr lang="ar-SA" sz="1200" b="1" dirty="0"/>
              <a:t>" الصافي</a:t>
            </a:r>
            <a:r>
              <a:rPr lang="en-US" sz="1200" b="1" dirty="0"/>
              <a:t>. </a:t>
            </a:r>
            <a:r>
              <a:rPr lang="ar-SA" sz="1200" b="1" dirty="0"/>
              <a:t>هذِهِ الزيوت كلها تُقلل من آثار الفرشاة</a:t>
            </a:r>
            <a:endParaRPr lang="ar-SA" sz="1200" dirty="0"/>
          </a:p>
          <a:p>
            <a:endParaRPr lang="ar-SA" dirty="0"/>
          </a:p>
        </p:txBody>
      </p:sp>
    </p:spTree>
    <p:extLst>
      <p:ext uri="{BB962C8B-B14F-4D97-AF65-F5344CB8AC3E}">
        <p14:creationId xmlns:p14="http://schemas.microsoft.com/office/powerpoint/2010/main" val="24982965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anim calcmode="lin" valueType="num">
                                      <p:cBhvr additive="base">
                                        <p:cTn id="23"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981200" y="274638"/>
            <a:ext cx="3178696" cy="1143000"/>
          </a:xfrm>
        </p:spPr>
        <p:style>
          <a:lnRef idx="0">
            <a:schemeClr val="accent6"/>
          </a:lnRef>
          <a:fillRef idx="3">
            <a:schemeClr val="accent6"/>
          </a:fillRef>
          <a:effectRef idx="3">
            <a:schemeClr val="accent6"/>
          </a:effectRef>
          <a:fontRef idx="minor">
            <a:schemeClr val="lt1"/>
          </a:fontRef>
        </p:style>
        <p:txBody>
          <a:bodyPr>
            <a:norm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3600" b="1" cap="all" dirty="0">
                <a:ln w="0"/>
                <a:solidFill>
                  <a:schemeClr val="bg1"/>
                </a:solidFill>
                <a:effectLst>
                  <a:reflection blurRad="12700" stA="50000" endPos="50000" dist="5000" dir="5400000" sy="-100000" rotWithShape="0"/>
                </a:effectLst>
              </a:rPr>
              <a:t>انواع الفرش</a:t>
            </a:r>
          </a:p>
        </p:txBody>
      </p:sp>
      <p:pic>
        <p:nvPicPr>
          <p:cNvPr id="4" name="عنصر نائب للمحتوى 3"/>
          <p:cNvPicPr>
            <a:picLocks noGrp="1" noChangeAspect="1"/>
          </p:cNvPicPr>
          <p:nvPr>
            <p:ph sz="quarter" idx="4294967295"/>
          </p:nvPr>
        </p:nvPicPr>
        <p:blipFill>
          <a:blip r:embed="rId2">
            <a:extLst>
              <a:ext uri="{28A0092B-C50C-407E-A947-70E740481C1C}">
                <a14:useLocalDpi xmlns:a14="http://schemas.microsoft.com/office/drawing/2010/main" val="0"/>
              </a:ext>
            </a:extLst>
          </a:blip>
          <a:stretch>
            <a:fillRect/>
          </a:stretch>
        </p:blipFill>
        <p:spPr>
          <a:xfrm>
            <a:off x="6096001" y="404665"/>
            <a:ext cx="4155067" cy="4625975"/>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5" name="مستطيل 4"/>
          <p:cNvSpPr/>
          <p:nvPr/>
        </p:nvSpPr>
        <p:spPr>
          <a:xfrm>
            <a:off x="1991544" y="1844825"/>
            <a:ext cx="2736304" cy="2031325"/>
          </a:xfrm>
          <a:prstGeom prst="rect">
            <a:avLst/>
          </a:prstGeom>
        </p:spPr>
        <p:txBody>
          <a:bodyPr wrap="square">
            <a:spAutoFit/>
          </a:bodyPr>
          <a:lstStyle/>
          <a:p>
            <a:r>
              <a:rPr lang="ar-SA" dirty="0"/>
              <a:t>من المعروف ان الفراشي المصنوعة من وبر الحيوان هي الأفضل لكن مع تطور الصناعات اصبحت الفراشي ذات الوبر المصنّع تملك جودة عالية وتعطي نفس نتائج الوبر الطبيعي بالرسم</a:t>
            </a:r>
            <a:br>
              <a:rPr lang="ar-SA" dirty="0"/>
            </a:br>
            <a:endParaRPr lang="ar-SA" dirty="0"/>
          </a:p>
        </p:txBody>
      </p:sp>
      <p:pic>
        <p:nvPicPr>
          <p:cNvPr id="7" name="صورة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5400000">
            <a:off x="3035136" y="3077090"/>
            <a:ext cx="2232248" cy="4808276"/>
          </a:xfrm>
          <a:prstGeom prst="roundRect">
            <a:avLst>
              <a:gd name="adj" fmla="val 4167"/>
            </a:avLst>
          </a:prstGeom>
          <a:solidFill>
            <a:srgbClr val="FFFFFF"/>
          </a:solidFill>
          <a:ln w="76200" cap="sq">
            <a:solidFill>
              <a:srgbClr val="292929"/>
            </a:solidFill>
            <a:miter lim="800000"/>
          </a:ln>
          <a:effectLst>
            <a:reflection blurRad="12700" stA="28000" endPos="28000" dist="5000" dir="5400000" sy="-100000" algn="bl" rotWithShape="0"/>
          </a:effectLst>
          <a:scene3d>
            <a:camera prst="orthographicFront"/>
            <a:lightRig rig="threePt" dir="t">
              <a:rot lat="0" lon="0" rev="2700000"/>
            </a:lightRig>
          </a:scene3d>
          <a:sp3d>
            <a:bevelT h="38100"/>
            <a:contourClr>
              <a:srgbClr val="C0C0C0"/>
            </a:contourClr>
          </a:sp3d>
        </p:spPr>
      </p:pic>
    </p:spTree>
    <p:extLst>
      <p:ext uri="{BB962C8B-B14F-4D97-AF65-F5344CB8AC3E}">
        <p14:creationId xmlns:p14="http://schemas.microsoft.com/office/powerpoint/2010/main" val="376051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fltVal val="0"/>
                                          </p:val>
                                        </p:tav>
                                        <p:tav tm="100000">
                                          <p:val>
                                            <p:strVal val="#ppt_w"/>
                                          </p:val>
                                        </p:tav>
                                      </p:tavLst>
                                    </p:anim>
                                    <p:anim calcmode="lin" valueType="num">
                                      <p:cBhvr>
                                        <p:cTn id="8" dur="1000" fill="hold"/>
                                        <p:tgtEl>
                                          <p:spTgt spid="4"/>
                                        </p:tgtEl>
                                        <p:attrNameLst>
                                          <p:attrName>ppt_h</p:attrName>
                                        </p:attrNameLst>
                                      </p:cBhvr>
                                      <p:tavLst>
                                        <p:tav tm="0">
                                          <p:val>
                                            <p:fltVal val="0"/>
                                          </p:val>
                                        </p:tav>
                                        <p:tav tm="100000">
                                          <p:val>
                                            <p:strVal val="#ppt_h"/>
                                          </p:val>
                                        </p:tav>
                                      </p:tavLst>
                                    </p:anim>
                                    <p:anim calcmode="lin" valueType="num">
                                      <p:cBhvr>
                                        <p:cTn id="9" dur="1000" fill="hold"/>
                                        <p:tgtEl>
                                          <p:spTgt spid="4"/>
                                        </p:tgtEl>
                                        <p:attrNameLst>
                                          <p:attrName>style.rotation</p:attrName>
                                        </p:attrNameLst>
                                      </p:cBhvr>
                                      <p:tavLst>
                                        <p:tav tm="0">
                                          <p:val>
                                            <p:fltVal val="90"/>
                                          </p:val>
                                        </p:tav>
                                        <p:tav tm="100000">
                                          <p:val>
                                            <p:fltVal val="0"/>
                                          </p:val>
                                        </p:tav>
                                      </p:tavLst>
                                    </p:anim>
                                    <p:animEffect transition="in" filter="fade">
                                      <p:cBhvr>
                                        <p:cTn id="10" dur="1000"/>
                                        <p:tgtEl>
                                          <p:spTgt spid="4"/>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1067</Words>
  <Application>Microsoft Office PowerPoint</Application>
  <PresentationFormat>Widescreen</PresentationFormat>
  <Paragraphs>109</Paragraphs>
  <Slides>24</Slides>
  <Notes>1</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24</vt:i4>
      </vt:variant>
    </vt:vector>
  </HeadingPairs>
  <TitlesOfParts>
    <vt:vector size="29" baseType="lpstr">
      <vt:lpstr>Arial Unicode MS</vt:lpstr>
      <vt:lpstr>Arial</vt:lpstr>
      <vt:lpstr>Calibri</vt:lpstr>
      <vt:lpstr>Calibri Light</vt:lpstr>
      <vt:lpstr>نسق Office</vt:lpstr>
      <vt:lpstr>PowerPoint Presentation</vt:lpstr>
      <vt:lpstr>الأدوات و المواد اللونية </vt:lpstr>
      <vt:lpstr>الادوات والمواد </vt:lpstr>
      <vt:lpstr>الفرش</vt:lpstr>
      <vt:lpstr>أستعمال الفرشاة حسب الشكل </vt:lpstr>
      <vt:lpstr>PowerPoint Presentation</vt:lpstr>
      <vt:lpstr>PowerPoint Presentation</vt:lpstr>
      <vt:lpstr>طرق المزج </vt:lpstr>
      <vt:lpstr>انواع الفرش</vt:lpstr>
      <vt:lpstr>الفرشاة الكبيرة الحجم </vt:lpstr>
      <vt:lpstr>PowerPoint Presentation</vt:lpstr>
      <vt:lpstr>PowerPoint Presentation</vt:lpstr>
      <vt:lpstr>الفرشاة البيضاوية</vt:lpstr>
      <vt:lpstr>كم غواص في هذا البحر ؟؟؟؟ </vt:lpstr>
      <vt:lpstr>PowerPoint Presentation</vt:lpstr>
      <vt:lpstr>فرش التفصيلات الصغيره والمتوسطه والكبير  </vt:lpstr>
      <vt:lpstr>الفرشاة المروحية</vt:lpstr>
      <vt:lpstr>PowerPoint Presentation</vt:lpstr>
      <vt:lpstr>PowerPoint Presentation</vt:lpstr>
      <vt:lpstr>تطبيق فرشاة السيف</vt:lpstr>
      <vt:lpstr>PowerPoint Presentation</vt:lpstr>
      <vt:lpstr>الفرشاة الساحرة </vt:lpstr>
      <vt:lpstr>تطبيق الرسم بالسكين </vt:lpstr>
      <vt:lpstr>وقبل الختاام </vt:lpstr>
    </vt:vector>
  </TitlesOfParts>
  <Company>Al-M3mary Al-Nabil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Nabil Al-Ansary</dc:creator>
  <cp:lastModifiedBy>Nabil Al-Ansary</cp:lastModifiedBy>
  <cp:revision>2</cp:revision>
  <dcterms:created xsi:type="dcterms:W3CDTF">2018-11-13T08:31:08Z</dcterms:created>
  <dcterms:modified xsi:type="dcterms:W3CDTF">2022-11-23T06:27:20Z</dcterms:modified>
</cp:coreProperties>
</file>